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9" r:id="rId3"/>
    <p:sldId id="257" r:id="rId4"/>
    <p:sldId id="267" r:id="rId5"/>
    <p:sldId id="258" r:id="rId6"/>
    <p:sldId id="260" r:id="rId7"/>
    <p:sldId id="264" r:id="rId8"/>
    <p:sldId id="263" r:id="rId9"/>
    <p:sldId id="296" r:id="rId10"/>
    <p:sldId id="297" r:id="rId11"/>
    <p:sldId id="261" r:id="rId12"/>
    <p:sldId id="265" r:id="rId13"/>
    <p:sldId id="288" r:id="rId14"/>
    <p:sldId id="289" r:id="rId15"/>
    <p:sldId id="269" r:id="rId16"/>
    <p:sldId id="268" r:id="rId17"/>
    <p:sldId id="294" r:id="rId18"/>
    <p:sldId id="292" r:id="rId19"/>
    <p:sldId id="290" r:id="rId20"/>
    <p:sldId id="291" r:id="rId21"/>
    <p:sldId id="293" r:id="rId22"/>
    <p:sldId id="262" r:id="rId23"/>
    <p:sldId id="295" r:id="rId24"/>
    <p:sldId id="298" r:id="rId25"/>
    <p:sldId id="29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p:restoredTop sz="94676"/>
  </p:normalViewPr>
  <p:slideViewPr>
    <p:cSldViewPr snapToGrid="0" snapToObjects="1">
      <p:cViewPr varScale="1">
        <p:scale>
          <a:sx n="84" d="100"/>
          <a:sy n="84" d="100"/>
        </p:scale>
        <p:origin x="200"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E94A3-048A-664D-A5F2-1D0FBFB4E1F1}" type="datetimeFigureOut">
              <a:rPr lang="en-US" smtClean="0"/>
              <a:t>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ACE5AA-6B67-2D41-8BAD-FD86F23F664E}" type="slidenum">
              <a:rPr lang="en-US" smtClean="0"/>
              <a:t>‹#›</a:t>
            </a:fld>
            <a:endParaRPr lang="en-US"/>
          </a:p>
        </p:txBody>
      </p:sp>
    </p:spTree>
    <p:extLst>
      <p:ext uri="{BB962C8B-B14F-4D97-AF65-F5344CB8AC3E}">
        <p14:creationId xmlns:p14="http://schemas.microsoft.com/office/powerpoint/2010/main" val="705081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E5364C-6F24-B54B-9AF5-123294B33E01}" type="slidenum">
              <a:rPr lang="en-US" smtClean="0"/>
              <a:t>13</a:t>
            </a:fld>
            <a:endParaRPr lang="en-US"/>
          </a:p>
        </p:txBody>
      </p:sp>
    </p:spTree>
    <p:extLst>
      <p:ext uri="{BB962C8B-B14F-4D97-AF65-F5344CB8AC3E}">
        <p14:creationId xmlns:p14="http://schemas.microsoft.com/office/powerpoint/2010/main" val="138522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need a-Galactosidase to digest the first three and b-Galactosidase to digest the last two</a:t>
            </a:r>
          </a:p>
          <a:p>
            <a:r>
              <a:rPr lang="en-US" dirty="0"/>
              <a:t> </a:t>
            </a:r>
          </a:p>
        </p:txBody>
      </p:sp>
      <p:sp>
        <p:nvSpPr>
          <p:cNvPr id="4" name="Slide Number Placeholder 3"/>
          <p:cNvSpPr>
            <a:spLocks noGrp="1"/>
          </p:cNvSpPr>
          <p:nvPr>
            <p:ph type="sldNum" sz="quarter" idx="5"/>
          </p:nvPr>
        </p:nvSpPr>
        <p:spPr/>
        <p:txBody>
          <a:bodyPr/>
          <a:lstStyle/>
          <a:p>
            <a:fld id="{D6ACE5AA-6B67-2D41-8BAD-FD86F23F664E}" type="slidenum">
              <a:rPr lang="en-US" smtClean="0"/>
              <a:t>19</a:t>
            </a:fld>
            <a:endParaRPr lang="en-US"/>
          </a:p>
        </p:txBody>
      </p:sp>
    </p:spTree>
    <p:extLst>
      <p:ext uri="{BB962C8B-B14F-4D97-AF65-F5344CB8AC3E}">
        <p14:creationId xmlns:p14="http://schemas.microsoft.com/office/powerpoint/2010/main" val="396769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5FEE-7BEC-9D43-8D61-C6069CDDA1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67ABFD-46BB-BB47-8D98-287640B948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71180D-3CFB-B245-823F-6066BC051C5E}"/>
              </a:ext>
            </a:extLst>
          </p:cNvPr>
          <p:cNvSpPr>
            <a:spLocks noGrp="1"/>
          </p:cNvSpPr>
          <p:nvPr>
            <p:ph type="dt" sz="half" idx="10"/>
          </p:nvPr>
        </p:nvSpPr>
        <p:spPr/>
        <p:txBody>
          <a:bodyPr/>
          <a:lstStyle/>
          <a:p>
            <a:fld id="{9A003690-28DF-D54B-BC84-AF6E2ACD2A49}" type="datetimeFigureOut">
              <a:rPr lang="en-US" smtClean="0"/>
              <a:t>8/20/18</a:t>
            </a:fld>
            <a:endParaRPr lang="en-US"/>
          </a:p>
        </p:txBody>
      </p:sp>
      <p:sp>
        <p:nvSpPr>
          <p:cNvPr id="5" name="Footer Placeholder 4">
            <a:extLst>
              <a:ext uri="{FF2B5EF4-FFF2-40B4-BE49-F238E27FC236}">
                <a16:creationId xmlns:a16="http://schemas.microsoft.com/office/drawing/2014/main" id="{20364F82-2BF4-8848-9B5B-C7EF028CF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FD452-A47C-0F4C-81C3-25C02C10E9CB}"/>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14889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AEAC-426E-5F48-82C5-64786738F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089FB1-7254-0A48-ABD8-DD0DFCE214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B642CA-1149-D644-B59E-0C36EEEFA4AF}"/>
              </a:ext>
            </a:extLst>
          </p:cNvPr>
          <p:cNvSpPr>
            <a:spLocks noGrp="1"/>
          </p:cNvSpPr>
          <p:nvPr>
            <p:ph type="dt" sz="half" idx="10"/>
          </p:nvPr>
        </p:nvSpPr>
        <p:spPr/>
        <p:txBody>
          <a:bodyPr/>
          <a:lstStyle/>
          <a:p>
            <a:fld id="{9A003690-28DF-D54B-BC84-AF6E2ACD2A49}" type="datetimeFigureOut">
              <a:rPr lang="en-US" smtClean="0"/>
              <a:t>8/20/18</a:t>
            </a:fld>
            <a:endParaRPr lang="en-US"/>
          </a:p>
        </p:txBody>
      </p:sp>
      <p:sp>
        <p:nvSpPr>
          <p:cNvPr id="5" name="Footer Placeholder 4">
            <a:extLst>
              <a:ext uri="{FF2B5EF4-FFF2-40B4-BE49-F238E27FC236}">
                <a16:creationId xmlns:a16="http://schemas.microsoft.com/office/drawing/2014/main" id="{86464052-2D3B-8C41-905B-765F6ED59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E7108-A9D2-0C4D-A3BB-A7C9FF84AD04}"/>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636015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7ECCC-C93A-544A-B807-C0A7A80EB5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83376E-815C-9B4E-9A9F-DFC07CF0A80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01A1E-4166-9741-B6CF-EC2B20F515C7}"/>
              </a:ext>
            </a:extLst>
          </p:cNvPr>
          <p:cNvSpPr>
            <a:spLocks noGrp="1"/>
          </p:cNvSpPr>
          <p:nvPr>
            <p:ph type="dt" sz="half" idx="10"/>
          </p:nvPr>
        </p:nvSpPr>
        <p:spPr/>
        <p:txBody>
          <a:bodyPr/>
          <a:lstStyle/>
          <a:p>
            <a:fld id="{9A003690-28DF-D54B-BC84-AF6E2ACD2A49}" type="datetimeFigureOut">
              <a:rPr lang="en-US" smtClean="0"/>
              <a:t>8/20/18</a:t>
            </a:fld>
            <a:endParaRPr lang="en-US"/>
          </a:p>
        </p:txBody>
      </p:sp>
      <p:sp>
        <p:nvSpPr>
          <p:cNvPr id="5" name="Footer Placeholder 4">
            <a:extLst>
              <a:ext uri="{FF2B5EF4-FFF2-40B4-BE49-F238E27FC236}">
                <a16:creationId xmlns:a16="http://schemas.microsoft.com/office/drawing/2014/main" id="{9C12E3BF-B0B3-8340-AC94-DFDF5EA780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51A15-96B9-7B46-96C7-039964F4EF4B}"/>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21473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1EC13-623B-B140-A89A-0130698274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140685-98B4-8D4C-AC2D-6E2D477D2A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3815D-D14D-B44D-8B8C-685E22905507}"/>
              </a:ext>
            </a:extLst>
          </p:cNvPr>
          <p:cNvSpPr>
            <a:spLocks noGrp="1"/>
          </p:cNvSpPr>
          <p:nvPr>
            <p:ph type="dt" sz="half" idx="10"/>
          </p:nvPr>
        </p:nvSpPr>
        <p:spPr/>
        <p:txBody>
          <a:bodyPr/>
          <a:lstStyle/>
          <a:p>
            <a:fld id="{9A003690-28DF-D54B-BC84-AF6E2ACD2A49}" type="datetimeFigureOut">
              <a:rPr lang="en-US" smtClean="0"/>
              <a:t>8/20/18</a:t>
            </a:fld>
            <a:endParaRPr lang="en-US"/>
          </a:p>
        </p:txBody>
      </p:sp>
      <p:sp>
        <p:nvSpPr>
          <p:cNvPr id="5" name="Footer Placeholder 4">
            <a:extLst>
              <a:ext uri="{FF2B5EF4-FFF2-40B4-BE49-F238E27FC236}">
                <a16:creationId xmlns:a16="http://schemas.microsoft.com/office/drawing/2014/main" id="{DB5E6E5D-423D-D34D-94EC-CA2D36B47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C5294-087D-D448-AC3E-62838332DD32}"/>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229324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63655-810E-6B43-8468-1127DE6984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0FCD97-110A-9648-AEE0-8E157FD8C2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CCA689F-822C-2348-9451-AEC6E8E377D7}"/>
              </a:ext>
            </a:extLst>
          </p:cNvPr>
          <p:cNvSpPr>
            <a:spLocks noGrp="1"/>
          </p:cNvSpPr>
          <p:nvPr>
            <p:ph type="dt" sz="half" idx="10"/>
          </p:nvPr>
        </p:nvSpPr>
        <p:spPr/>
        <p:txBody>
          <a:bodyPr/>
          <a:lstStyle/>
          <a:p>
            <a:fld id="{9A003690-28DF-D54B-BC84-AF6E2ACD2A49}" type="datetimeFigureOut">
              <a:rPr lang="en-US" smtClean="0"/>
              <a:t>8/20/18</a:t>
            </a:fld>
            <a:endParaRPr lang="en-US"/>
          </a:p>
        </p:txBody>
      </p:sp>
      <p:sp>
        <p:nvSpPr>
          <p:cNvPr id="5" name="Footer Placeholder 4">
            <a:extLst>
              <a:ext uri="{FF2B5EF4-FFF2-40B4-BE49-F238E27FC236}">
                <a16:creationId xmlns:a16="http://schemas.microsoft.com/office/drawing/2014/main" id="{0E025524-2565-2E43-AAA2-EE8F56149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87180-0379-2642-B8F2-23D93F823662}"/>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3867047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EDAD-FB81-7949-899A-ACAD6ADB3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FB5A8-68B0-A64F-BB3B-E71BEC9464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255CBD-AA52-5549-ACB9-F1C050EAF5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F279FC-DCF4-9743-9CF5-76D6A5CB40EA}"/>
              </a:ext>
            </a:extLst>
          </p:cNvPr>
          <p:cNvSpPr>
            <a:spLocks noGrp="1"/>
          </p:cNvSpPr>
          <p:nvPr>
            <p:ph type="dt" sz="half" idx="10"/>
          </p:nvPr>
        </p:nvSpPr>
        <p:spPr/>
        <p:txBody>
          <a:bodyPr/>
          <a:lstStyle/>
          <a:p>
            <a:fld id="{9A003690-28DF-D54B-BC84-AF6E2ACD2A49}" type="datetimeFigureOut">
              <a:rPr lang="en-US" smtClean="0"/>
              <a:t>8/20/18</a:t>
            </a:fld>
            <a:endParaRPr lang="en-US"/>
          </a:p>
        </p:txBody>
      </p:sp>
      <p:sp>
        <p:nvSpPr>
          <p:cNvPr id="6" name="Footer Placeholder 5">
            <a:extLst>
              <a:ext uri="{FF2B5EF4-FFF2-40B4-BE49-F238E27FC236}">
                <a16:creationId xmlns:a16="http://schemas.microsoft.com/office/drawing/2014/main" id="{CAA8DFEB-D80E-5046-B7CD-190C42AFC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89B1DA-454C-474C-BD94-80D495F6FC3A}"/>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116191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1E97B-24B1-DA4C-9513-F554BDDDDF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305D37-7AB9-6449-A331-0226B3D584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3666FA9-9007-AC4B-929B-0D961FE3D8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18C025-2FF3-D243-BD88-FB3D9251DE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FC391D-8E6A-F144-B029-1FC184260A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AAC285-C848-474C-97D3-E3E77C802A62}"/>
              </a:ext>
            </a:extLst>
          </p:cNvPr>
          <p:cNvSpPr>
            <a:spLocks noGrp="1"/>
          </p:cNvSpPr>
          <p:nvPr>
            <p:ph type="dt" sz="half" idx="10"/>
          </p:nvPr>
        </p:nvSpPr>
        <p:spPr/>
        <p:txBody>
          <a:bodyPr/>
          <a:lstStyle/>
          <a:p>
            <a:fld id="{9A003690-28DF-D54B-BC84-AF6E2ACD2A49}" type="datetimeFigureOut">
              <a:rPr lang="en-US" smtClean="0"/>
              <a:t>8/20/18</a:t>
            </a:fld>
            <a:endParaRPr lang="en-US"/>
          </a:p>
        </p:txBody>
      </p:sp>
      <p:sp>
        <p:nvSpPr>
          <p:cNvPr id="8" name="Footer Placeholder 7">
            <a:extLst>
              <a:ext uri="{FF2B5EF4-FFF2-40B4-BE49-F238E27FC236}">
                <a16:creationId xmlns:a16="http://schemas.microsoft.com/office/drawing/2014/main" id="{614A9A04-C77C-AB4D-8B95-DD38AFC414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7D9249-F629-4C40-963E-C82D998DD22C}"/>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189934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8B0B-18D4-4C41-9B2E-6AB683F4FA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59C2E-DE32-7E44-8F05-BC5B5FB8129E}"/>
              </a:ext>
            </a:extLst>
          </p:cNvPr>
          <p:cNvSpPr>
            <a:spLocks noGrp="1"/>
          </p:cNvSpPr>
          <p:nvPr>
            <p:ph type="dt" sz="half" idx="10"/>
          </p:nvPr>
        </p:nvSpPr>
        <p:spPr/>
        <p:txBody>
          <a:bodyPr/>
          <a:lstStyle/>
          <a:p>
            <a:fld id="{9A003690-28DF-D54B-BC84-AF6E2ACD2A49}" type="datetimeFigureOut">
              <a:rPr lang="en-US" smtClean="0"/>
              <a:t>8/20/18</a:t>
            </a:fld>
            <a:endParaRPr lang="en-US"/>
          </a:p>
        </p:txBody>
      </p:sp>
      <p:sp>
        <p:nvSpPr>
          <p:cNvPr id="4" name="Footer Placeholder 3">
            <a:extLst>
              <a:ext uri="{FF2B5EF4-FFF2-40B4-BE49-F238E27FC236}">
                <a16:creationId xmlns:a16="http://schemas.microsoft.com/office/drawing/2014/main" id="{D8EB8638-6D96-0A49-B97F-D79EBCA5E7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47A5D8-3E5C-C441-829A-BB57F6088E05}"/>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68393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78CC14-B21A-3A4D-AF5E-7823438DA9ED}"/>
              </a:ext>
            </a:extLst>
          </p:cNvPr>
          <p:cNvSpPr>
            <a:spLocks noGrp="1"/>
          </p:cNvSpPr>
          <p:nvPr>
            <p:ph type="dt" sz="half" idx="10"/>
          </p:nvPr>
        </p:nvSpPr>
        <p:spPr/>
        <p:txBody>
          <a:bodyPr/>
          <a:lstStyle/>
          <a:p>
            <a:fld id="{9A003690-28DF-D54B-BC84-AF6E2ACD2A49}" type="datetimeFigureOut">
              <a:rPr lang="en-US" smtClean="0"/>
              <a:t>8/20/18</a:t>
            </a:fld>
            <a:endParaRPr lang="en-US"/>
          </a:p>
        </p:txBody>
      </p:sp>
      <p:sp>
        <p:nvSpPr>
          <p:cNvPr id="3" name="Footer Placeholder 2">
            <a:extLst>
              <a:ext uri="{FF2B5EF4-FFF2-40B4-BE49-F238E27FC236}">
                <a16:creationId xmlns:a16="http://schemas.microsoft.com/office/drawing/2014/main" id="{FF651957-18CF-C740-8143-BA55EC8819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BA5FD0-6776-EC44-A4F4-E6C33639C33F}"/>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581824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A8B2-E9D8-D442-91B0-C58903350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87BFE3-3488-924D-B67E-53F281830C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01877C-5C19-8748-A2FC-445CD7790C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FFEEA3-125B-7741-A49A-4B6F739B060A}"/>
              </a:ext>
            </a:extLst>
          </p:cNvPr>
          <p:cNvSpPr>
            <a:spLocks noGrp="1"/>
          </p:cNvSpPr>
          <p:nvPr>
            <p:ph type="dt" sz="half" idx="10"/>
          </p:nvPr>
        </p:nvSpPr>
        <p:spPr/>
        <p:txBody>
          <a:bodyPr/>
          <a:lstStyle/>
          <a:p>
            <a:fld id="{9A003690-28DF-D54B-BC84-AF6E2ACD2A49}" type="datetimeFigureOut">
              <a:rPr lang="en-US" smtClean="0"/>
              <a:t>8/20/18</a:t>
            </a:fld>
            <a:endParaRPr lang="en-US"/>
          </a:p>
        </p:txBody>
      </p:sp>
      <p:sp>
        <p:nvSpPr>
          <p:cNvPr id="6" name="Footer Placeholder 5">
            <a:extLst>
              <a:ext uri="{FF2B5EF4-FFF2-40B4-BE49-F238E27FC236}">
                <a16:creationId xmlns:a16="http://schemas.microsoft.com/office/drawing/2014/main" id="{40704B2E-36F0-924F-BA7A-F703BCB7E6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13B9D1-0589-A245-891D-26A4519E2F5E}"/>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400322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A726-11F7-6345-9588-29B57FEFF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A4CB09-BAE1-3F4F-94BC-01C9A4E6AC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C0EF7E-9107-2948-94A4-52A0077D93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DDBAC3-A553-D74F-9F32-F8DCC1229322}"/>
              </a:ext>
            </a:extLst>
          </p:cNvPr>
          <p:cNvSpPr>
            <a:spLocks noGrp="1"/>
          </p:cNvSpPr>
          <p:nvPr>
            <p:ph type="dt" sz="half" idx="10"/>
          </p:nvPr>
        </p:nvSpPr>
        <p:spPr/>
        <p:txBody>
          <a:bodyPr/>
          <a:lstStyle/>
          <a:p>
            <a:fld id="{9A003690-28DF-D54B-BC84-AF6E2ACD2A49}" type="datetimeFigureOut">
              <a:rPr lang="en-US" smtClean="0"/>
              <a:t>8/20/18</a:t>
            </a:fld>
            <a:endParaRPr lang="en-US"/>
          </a:p>
        </p:txBody>
      </p:sp>
      <p:sp>
        <p:nvSpPr>
          <p:cNvPr id="6" name="Footer Placeholder 5">
            <a:extLst>
              <a:ext uri="{FF2B5EF4-FFF2-40B4-BE49-F238E27FC236}">
                <a16:creationId xmlns:a16="http://schemas.microsoft.com/office/drawing/2014/main" id="{69E49241-7281-C34A-B1C4-498BA8B93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04BE2-BF04-D543-AFF2-9AB6197D07F1}"/>
              </a:ext>
            </a:extLst>
          </p:cNvPr>
          <p:cNvSpPr>
            <a:spLocks noGrp="1"/>
          </p:cNvSpPr>
          <p:nvPr>
            <p:ph type="sldNum" sz="quarter" idx="12"/>
          </p:nvPr>
        </p:nvSpPr>
        <p:spPr/>
        <p:txBody>
          <a:bodyPr/>
          <a:lstStyle/>
          <a:p>
            <a:fld id="{3C021FAD-DA2B-1448-B619-0164CBB82480}" type="slidenum">
              <a:rPr lang="en-US" smtClean="0"/>
              <a:t>‹#›</a:t>
            </a:fld>
            <a:endParaRPr lang="en-US"/>
          </a:p>
        </p:txBody>
      </p:sp>
    </p:spTree>
    <p:extLst>
      <p:ext uri="{BB962C8B-B14F-4D97-AF65-F5344CB8AC3E}">
        <p14:creationId xmlns:p14="http://schemas.microsoft.com/office/powerpoint/2010/main" val="679078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0D6BEF-FD39-9649-98FD-30846A7302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81AAE1-7221-CF48-A251-9983F78055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FDA78-BB86-FF4D-819E-4ECEBCAED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03690-28DF-D54B-BC84-AF6E2ACD2A49}" type="datetimeFigureOut">
              <a:rPr lang="en-US" smtClean="0"/>
              <a:t>8/20/18</a:t>
            </a:fld>
            <a:endParaRPr lang="en-US"/>
          </a:p>
        </p:txBody>
      </p:sp>
      <p:sp>
        <p:nvSpPr>
          <p:cNvPr id="5" name="Footer Placeholder 4">
            <a:extLst>
              <a:ext uri="{FF2B5EF4-FFF2-40B4-BE49-F238E27FC236}">
                <a16:creationId xmlns:a16="http://schemas.microsoft.com/office/drawing/2014/main" id="{54D6C93D-87F9-9943-9B51-861154D01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803F71-4DAF-5E46-BD4C-A28E0CDBC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21FAD-DA2B-1448-B619-0164CBB82480}" type="slidenum">
              <a:rPr lang="en-US" smtClean="0"/>
              <a:t>‹#›</a:t>
            </a:fld>
            <a:endParaRPr lang="en-US"/>
          </a:p>
        </p:txBody>
      </p:sp>
    </p:spTree>
    <p:extLst>
      <p:ext uri="{BB962C8B-B14F-4D97-AF65-F5344CB8AC3E}">
        <p14:creationId xmlns:p14="http://schemas.microsoft.com/office/powerpoint/2010/main" val="1711203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ted.com/talks/rob_knight_how_our_microbes_make_us_who_we_ar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88B47-6078-004E-8E52-6FA304416264}"/>
              </a:ext>
            </a:extLst>
          </p:cNvPr>
          <p:cNvSpPr>
            <a:spLocks noGrp="1"/>
          </p:cNvSpPr>
          <p:nvPr>
            <p:ph type="ctrTitle"/>
          </p:nvPr>
        </p:nvSpPr>
        <p:spPr/>
        <p:txBody>
          <a:bodyPr/>
          <a:lstStyle/>
          <a:p>
            <a:r>
              <a:rPr lang="en-US" dirty="0"/>
              <a:t>Introduction to the Microbiome</a:t>
            </a:r>
          </a:p>
        </p:txBody>
      </p:sp>
      <p:sp>
        <p:nvSpPr>
          <p:cNvPr id="3" name="Subtitle 2">
            <a:extLst>
              <a:ext uri="{FF2B5EF4-FFF2-40B4-BE49-F238E27FC236}">
                <a16:creationId xmlns:a16="http://schemas.microsoft.com/office/drawing/2014/main" id="{1991672B-A06C-8C49-B432-EAC744B904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8739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4678-18B7-9A41-85DD-E29133B55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9F2962-EDA2-CF42-B3F3-E52ECB0862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26310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D285-DA0C-5049-AD2F-76FC5D1C0BBB}"/>
              </a:ext>
            </a:extLst>
          </p:cNvPr>
          <p:cNvSpPr>
            <a:spLocks noGrp="1"/>
          </p:cNvSpPr>
          <p:nvPr>
            <p:ph type="title"/>
          </p:nvPr>
        </p:nvSpPr>
        <p:spPr/>
        <p:txBody>
          <a:bodyPr/>
          <a:lstStyle/>
          <a:p>
            <a:r>
              <a:rPr lang="en-US" dirty="0"/>
              <a:t>Key Roles of the Gut Microbiome</a:t>
            </a:r>
          </a:p>
        </p:txBody>
      </p:sp>
      <p:sp>
        <p:nvSpPr>
          <p:cNvPr id="3" name="Content Placeholder 2">
            <a:extLst>
              <a:ext uri="{FF2B5EF4-FFF2-40B4-BE49-F238E27FC236}">
                <a16:creationId xmlns:a16="http://schemas.microsoft.com/office/drawing/2014/main" id="{B7099CA3-784A-964F-B4F4-DCC59ADB3E0E}"/>
              </a:ext>
            </a:extLst>
          </p:cNvPr>
          <p:cNvSpPr>
            <a:spLocks noGrp="1"/>
          </p:cNvSpPr>
          <p:nvPr>
            <p:ph idx="1"/>
          </p:nvPr>
        </p:nvSpPr>
        <p:spPr/>
        <p:txBody>
          <a:bodyPr/>
          <a:lstStyle/>
          <a:p>
            <a:r>
              <a:rPr lang="en-US" dirty="0"/>
              <a:t>Development of the gastrointestinal system</a:t>
            </a:r>
          </a:p>
          <a:p>
            <a:r>
              <a:rPr lang="en-US" dirty="0"/>
              <a:t>Immune barrier function</a:t>
            </a:r>
          </a:p>
          <a:p>
            <a:r>
              <a:rPr lang="en-US" dirty="0"/>
              <a:t>Energy extraction</a:t>
            </a:r>
          </a:p>
        </p:txBody>
      </p:sp>
    </p:spTree>
    <p:extLst>
      <p:ext uri="{BB962C8B-B14F-4D97-AF65-F5344CB8AC3E}">
        <p14:creationId xmlns:p14="http://schemas.microsoft.com/office/powerpoint/2010/main" val="2533028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A59A-1962-2649-8FCF-F8DCFA90DC29}"/>
              </a:ext>
            </a:extLst>
          </p:cNvPr>
          <p:cNvSpPr>
            <a:spLocks noGrp="1"/>
          </p:cNvSpPr>
          <p:nvPr>
            <p:ph type="title"/>
          </p:nvPr>
        </p:nvSpPr>
        <p:spPr/>
        <p:txBody>
          <a:bodyPr/>
          <a:lstStyle/>
          <a:p>
            <a:r>
              <a:rPr lang="en-US" dirty="0"/>
              <a:t>Immune Function</a:t>
            </a:r>
          </a:p>
        </p:txBody>
      </p:sp>
      <p:sp>
        <p:nvSpPr>
          <p:cNvPr id="3" name="Content Placeholder 2">
            <a:extLst>
              <a:ext uri="{FF2B5EF4-FFF2-40B4-BE49-F238E27FC236}">
                <a16:creationId xmlns:a16="http://schemas.microsoft.com/office/drawing/2014/main" id="{81991263-64D5-284E-8B74-76355568A5E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8449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Microbiomes Differ in Lean and Obese Humans</a:t>
            </a:r>
          </a:p>
        </p:txBody>
      </p:sp>
      <p:pic>
        <p:nvPicPr>
          <p:cNvPr id="4" name="Picture 3"/>
          <p:cNvPicPr>
            <a:picLocks noChangeAspect="1"/>
          </p:cNvPicPr>
          <p:nvPr/>
        </p:nvPicPr>
        <p:blipFill rotWithShape="1">
          <a:blip r:embed="rId3"/>
          <a:srcRect r="51250"/>
          <a:stretch/>
        </p:blipFill>
        <p:spPr>
          <a:xfrm>
            <a:off x="6248400" y="1371371"/>
            <a:ext cx="5943600" cy="5099767"/>
          </a:xfrm>
          <a:prstGeom prst="rect">
            <a:avLst/>
          </a:prstGeom>
        </p:spPr>
      </p:pic>
    </p:spTree>
    <p:extLst>
      <p:ext uri="{BB962C8B-B14F-4D97-AF65-F5344CB8AC3E}">
        <p14:creationId xmlns:p14="http://schemas.microsoft.com/office/powerpoint/2010/main" val="86665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149968" y="1830478"/>
            <a:ext cx="5767754" cy="2769108"/>
          </a:xfrm>
          <a:prstGeom prst="rect">
            <a:avLst/>
          </a:prstGeom>
        </p:spPr>
      </p:pic>
      <p:sp>
        <p:nvSpPr>
          <p:cNvPr id="2" name="Title 1"/>
          <p:cNvSpPr>
            <a:spLocks noGrp="1"/>
          </p:cNvSpPr>
          <p:nvPr>
            <p:ph type="title"/>
          </p:nvPr>
        </p:nvSpPr>
        <p:spPr/>
        <p:txBody>
          <a:bodyPr/>
          <a:lstStyle/>
          <a:p>
            <a:r>
              <a:rPr lang="en-US" dirty="0"/>
              <a:t>Can the gut microbiome modify energy extraction?</a:t>
            </a:r>
          </a:p>
        </p:txBody>
      </p:sp>
      <p:pic>
        <p:nvPicPr>
          <p:cNvPr id="4" name="Picture 3"/>
          <p:cNvPicPr>
            <a:picLocks noChangeAspect="1"/>
          </p:cNvPicPr>
          <p:nvPr/>
        </p:nvPicPr>
        <p:blipFill>
          <a:blip r:embed="rId3"/>
          <a:stretch>
            <a:fillRect/>
          </a:stretch>
        </p:blipFill>
        <p:spPr>
          <a:xfrm>
            <a:off x="345510" y="1690689"/>
            <a:ext cx="3668153" cy="3866050"/>
          </a:xfrm>
          <a:prstGeom prst="rect">
            <a:avLst/>
          </a:prstGeom>
        </p:spPr>
      </p:pic>
      <p:pic>
        <p:nvPicPr>
          <p:cNvPr id="5" name="Picture 4"/>
          <p:cNvPicPr>
            <a:picLocks noChangeAspect="1"/>
          </p:cNvPicPr>
          <p:nvPr/>
        </p:nvPicPr>
        <p:blipFill>
          <a:blip r:embed="rId4"/>
          <a:stretch>
            <a:fillRect/>
          </a:stretch>
        </p:blipFill>
        <p:spPr>
          <a:xfrm>
            <a:off x="8064187" y="1830478"/>
            <a:ext cx="4127813" cy="3233892"/>
          </a:xfrm>
          <a:prstGeom prst="rect">
            <a:avLst/>
          </a:prstGeom>
        </p:spPr>
      </p:pic>
      <p:sp>
        <p:nvSpPr>
          <p:cNvPr id="6" name="TextBox 5"/>
          <p:cNvSpPr txBox="1"/>
          <p:nvPr/>
        </p:nvSpPr>
        <p:spPr>
          <a:xfrm>
            <a:off x="795879" y="5917086"/>
            <a:ext cx="10486417" cy="1200329"/>
          </a:xfrm>
          <a:prstGeom prst="rect">
            <a:avLst/>
          </a:prstGeom>
          <a:noFill/>
        </p:spPr>
        <p:txBody>
          <a:bodyPr wrap="square" rtlCol="0">
            <a:spAutoFit/>
          </a:bodyPr>
          <a:lstStyle/>
          <a:p>
            <a:r>
              <a:rPr lang="en-US" dirty="0" err="1">
                <a:effectLst/>
              </a:rPr>
              <a:t>Ridaura</a:t>
            </a:r>
            <a:r>
              <a:rPr lang="en-US" dirty="0">
                <a:effectLst/>
              </a:rPr>
              <a:t> VK, Faith JJ, Rey FE, Cheng J, Duncan AE, </a:t>
            </a:r>
            <a:r>
              <a:rPr lang="en-US" dirty="0" err="1">
                <a:effectLst/>
              </a:rPr>
              <a:t>Kau</a:t>
            </a:r>
            <a:r>
              <a:rPr lang="en-US" dirty="0">
                <a:effectLst/>
              </a:rPr>
              <a:t> AL, Griffin NW, Lombard V, </a:t>
            </a:r>
            <a:r>
              <a:rPr lang="en-US" dirty="0" err="1">
                <a:effectLst/>
              </a:rPr>
              <a:t>Henrissat</a:t>
            </a:r>
            <a:r>
              <a:rPr lang="en-US" dirty="0">
                <a:effectLst/>
              </a:rPr>
              <a:t> B, Bain JR, </a:t>
            </a:r>
            <a:r>
              <a:rPr lang="en-US" dirty="0" err="1">
                <a:effectLst/>
              </a:rPr>
              <a:t>Muehlbauer</a:t>
            </a:r>
            <a:r>
              <a:rPr lang="en-US" dirty="0">
                <a:effectLst/>
              </a:rPr>
              <a:t> MJ, </a:t>
            </a:r>
            <a:r>
              <a:rPr lang="en-US" dirty="0" err="1">
                <a:effectLst/>
              </a:rPr>
              <a:t>Ilkayeva</a:t>
            </a:r>
            <a:r>
              <a:rPr lang="en-US" dirty="0">
                <a:effectLst/>
              </a:rPr>
              <a:t> O, </a:t>
            </a:r>
            <a:r>
              <a:rPr lang="en-US" dirty="0" err="1">
                <a:effectLst/>
              </a:rPr>
              <a:t>Semenkovich</a:t>
            </a:r>
            <a:r>
              <a:rPr lang="en-US" dirty="0">
                <a:effectLst/>
              </a:rPr>
              <a:t> CF, et al. Gut Microbiota from Twins Discordant for Obesity Modulate Metabolism in Mice. Science (80- ). 2013; 341: 1241214–1241214. </a:t>
            </a:r>
            <a:r>
              <a:rPr lang="en-US" dirty="0" err="1">
                <a:effectLst/>
              </a:rPr>
              <a:t>doi</a:t>
            </a:r>
            <a:r>
              <a:rPr lang="en-US" dirty="0">
                <a:effectLst/>
              </a:rPr>
              <a:t>: 10.1126/science.1241214.</a:t>
            </a:r>
          </a:p>
          <a:p>
            <a:endParaRPr lang="en-US" dirty="0"/>
          </a:p>
        </p:txBody>
      </p:sp>
    </p:spTree>
    <p:extLst>
      <p:ext uri="{BB962C8B-B14F-4D97-AF65-F5344CB8AC3E}">
        <p14:creationId xmlns:p14="http://schemas.microsoft.com/office/powerpoint/2010/main" val="36732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9ECD-959A-B749-8B88-066A34367A3F}"/>
              </a:ext>
            </a:extLst>
          </p:cNvPr>
          <p:cNvSpPr>
            <a:spLocks noGrp="1"/>
          </p:cNvSpPr>
          <p:nvPr>
            <p:ph type="title"/>
          </p:nvPr>
        </p:nvSpPr>
        <p:spPr/>
        <p:txBody>
          <a:bodyPr/>
          <a:lstStyle/>
          <a:p>
            <a:r>
              <a:rPr lang="en-US" dirty="0"/>
              <a:t>What is the form of this energy?</a:t>
            </a:r>
          </a:p>
        </p:txBody>
      </p:sp>
      <p:sp>
        <p:nvSpPr>
          <p:cNvPr id="3" name="Content Placeholder 2">
            <a:extLst>
              <a:ext uri="{FF2B5EF4-FFF2-40B4-BE49-F238E27FC236}">
                <a16:creationId xmlns:a16="http://schemas.microsoft.com/office/drawing/2014/main" id="{775A5BD9-A028-2A4B-9936-73FF2B1C465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10912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5E9D-0540-A14D-9AE9-490408FBC691}"/>
              </a:ext>
            </a:extLst>
          </p:cNvPr>
          <p:cNvSpPr>
            <a:spLocks noGrp="1"/>
          </p:cNvSpPr>
          <p:nvPr>
            <p:ph type="title"/>
          </p:nvPr>
        </p:nvSpPr>
        <p:spPr/>
        <p:txBody>
          <a:bodyPr/>
          <a:lstStyle/>
          <a:p>
            <a:r>
              <a:rPr lang="en-US" dirty="0"/>
              <a:t>Microbial Effects on Volumetric Diets</a:t>
            </a:r>
          </a:p>
        </p:txBody>
      </p:sp>
      <p:sp>
        <p:nvSpPr>
          <p:cNvPr id="3" name="Content Placeholder 2">
            <a:extLst>
              <a:ext uri="{FF2B5EF4-FFF2-40B4-BE49-F238E27FC236}">
                <a16:creationId xmlns:a16="http://schemas.microsoft.com/office/drawing/2014/main" id="{B0C7F029-D9DF-F249-81F1-9280786E3EC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839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66EC6-FCDE-8543-B17B-671492E92ED6}"/>
              </a:ext>
            </a:extLst>
          </p:cNvPr>
          <p:cNvSpPr>
            <a:spLocks noGrp="1"/>
          </p:cNvSpPr>
          <p:nvPr>
            <p:ph type="title"/>
          </p:nvPr>
        </p:nvSpPr>
        <p:spPr>
          <a:xfrm>
            <a:off x="335280" y="365125"/>
            <a:ext cx="11856720" cy="1325563"/>
          </a:xfrm>
        </p:spPr>
        <p:txBody>
          <a:bodyPr/>
          <a:lstStyle/>
          <a:p>
            <a:r>
              <a:rPr lang="en-US" dirty="0"/>
              <a:t>What can we digest, what can bacteria digest?</a:t>
            </a:r>
          </a:p>
        </p:txBody>
      </p:sp>
      <p:pic>
        <p:nvPicPr>
          <p:cNvPr id="4" name="Picture 3">
            <a:extLst>
              <a:ext uri="{FF2B5EF4-FFF2-40B4-BE49-F238E27FC236}">
                <a16:creationId xmlns:a16="http://schemas.microsoft.com/office/drawing/2014/main" id="{18EBB143-5FD0-1443-9E8F-BCA75DD45A17}"/>
              </a:ext>
            </a:extLst>
          </p:cNvPr>
          <p:cNvPicPr>
            <a:picLocks noChangeAspect="1"/>
          </p:cNvPicPr>
          <p:nvPr/>
        </p:nvPicPr>
        <p:blipFill>
          <a:blip r:embed="rId2"/>
          <a:stretch>
            <a:fillRect/>
          </a:stretch>
        </p:blipFill>
        <p:spPr>
          <a:xfrm rot="5400000">
            <a:off x="969979" y="736903"/>
            <a:ext cx="5359689" cy="6629089"/>
          </a:xfrm>
          <a:prstGeom prst="rect">
            <a:avLst/>
          </a:prstGeom>
        </p:spPr>
      </p:pic>
      <p:sp>
        <p:nvSpPr>
          <p:cNvPr id="5" name="TextBox 4">
            <a:extLst>
              <a:ext uri="{FF2B5EF4-FFF2-40B4-BE49-F238E27FC236}">
                <a16:creationId xmlns:a16="http://schemas.microsoft.com/office/drawing/2014/main" id="{ACD50380-5374-254D-89E6-9D93FFC9EAAE}"/>
              </a:ext>
            </a:extLst>
          </p:cNvPr>
          <p:cNvSpPr txBox="1"/>
          <p:nvPr/>
        </p:nvSpPr>
        <p:spPr>
          <a:xfrm>
            <a:off x="7245286" y="5593080"/>
            <a:ext cx="4946714" cy="1477328"/>
          </a:xfrm>
          <a:prstGeom prst="rect">
            <a:avLst/>
          </a:prstGeom>
          <a:noFill/>
        </p:spPr>
        <p:txBody>
          <a:bodyPr wrap="square" rtlCol="0">
            <a:spAutoFit/>
          </a:bodyPr>
          <a:lstStyle/>
          <a:p>
            <a:r>
              <a:rPr lang="en-US" dirty="0">
                <a:effectLst/>
              </a:rPr>
              <a:t>Porter, N. T. &amp; Martens, E. C. The Critical Roles of Polysaccharides in Gut Microbial Ecology and Physiology. </a:t>
            </a:r>
            <a:r>
              <a:rPr lang="en-US" i="1" dirty="0" err="1">
                <a:effectLst/>
              </a:rPr>
              <a:t>Annu</a:t>
            </a:r>
            <a:r>
              <a:rPr lang="en-US" i="1" dirty="0">
                <a:effectLst/>
              </a:rPr>
              <a:t> Rev </a:t>
            </a:r>
            <a:r>
              <a:rPr lang="en-US" i="1" dirty="0" err="1">
                <a:effectLst/>
              </a:rPr>
              <a:t>Microbiol</a:t>
            </a:r>
            <a:r>
              <a:rPr lang="en-US" dirty="0">
                <a:effectLst/>
              </a:rPr>
              <a:t> </a:t>
            </a:r>
            <a:r>
              <a:rPr lang="en-US" b="1" dirty="0">
                <a:effectLst/>
              </a:rPr>
              <a:t>71,</a:t>
            </a:r>
            <a:r>
              <a:rPr lang="en-US" dirty="0">
                <a:effectLst/>
              </a:rPr>
              <a:t> 349–369 (2017).</a:t>
            </a:r>
          </a:p>
          <a:p>
            <a:endParaRPr lang="en-US" dirty="0"/>
          </a:p>
        </p:txBody>
      </p:sp>
      <p:sp>
        <p:nvSpPr>
          <p:cNvPr id="6" name="TextBox 5">
            <a:extLst>
              <a:ext uri="{FF2B5EF4-FFF2-40B4-BE49-F238E27FC236}">
                <a16:creationId xmlns:a16="http://schemas.microsoft.com/office/drawing/2014/main" id="{9808B4C4-47D7-2743-A190-099F4326A875}"/>
              </a:ext>
            </a:extLst>
          </p:cNvPr>
          <p:cNvSpPr txBox="1"/>
          <p:nvPr/>
        </p:nvSpPr>
        <p:spPr>
          <a:xfrm>
            <a:off x="7245286" y="2438400"/>
            <a:ext cx="4797788" cy="646331"/>
          </a:xfrm>
          <a:prstGeom prst="rect">
            <a:avLst/>
          </a:prstGeom>
          <a:noFill/>
        </p:spPr>
        <p:txBody>
          <a:bodyPr wrap="none" rtlCol="0">
            <a:spAutoFit/>
          </a:bodyPr>
          <a:lstStyle/>
          <a:p>
            <a:r>
              <a:rPr lang="en-US" dirty="0"/>
              <a:t>Humans make </a:t>
            </a:r>
            <a:r>
              <a:rPr lang="en-US" dirty="0">
                <a:latin typeface="Symbol" pitchFamily="2" charset="2"/>
              </a:rPr>
              <a:t>a</a:t>
            </a:r>
            <a:r>
              <a:rPr lang="en-US" dirty="0"/>
              <a:t>-amylase (</a:t>
            </a:r>
            <a:r>
              <a:rPr lang="en-US" dirty="0">
                <a:latin typeface="Symbol" pitchFamily="2" charset="2"/>
              </a:rPr>
              <a:t>a</a:t>
            </a:r>
            <a:r>
              <a:rPr lang="en-US" dirty="0"/>
              <a:t>-1,4-glucose linkages)</a:t>
            </a:r>
          </a:p>
          <a:p>
            <a:r>
              <a:rPr lang="en-US" dirty="0"/>
              <a:t>Some make </a:t>
            </a:r>
            <a:r>
              <a:rPr lang="en-US" dirty="0">
                <a:latin typeface="Symbol" pitchFamily="2" charset="2"/>
              </a:rPr>
              <a:t>b</a:t>
            </a:r>
            <a:r>
              <a:rPr lang="en-US" dirty="0"/>
              <a:t>-galactosidase (lactase)</a:t>
            </a:r>
          </a:p>
        </p:txBody>
      </p:sp>
    </p:spTree>
    <p:extLst>
      <p:ext uri="{BB962C8B-B14F-4D97-AF65-F5344CB8AC3E}">
        <p14:creationId xmlns:p14="http://schemas.microsoft.com/office/powerpoint/2010/main" val="3026567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510CC-DA6F-464C-8C5B-11F2F8C25B18}"/>
              </a:ext>
            </a:extLst>
          </p:cNvPr>
          <p:cNvSpPr>
            <a:spLocks noGrp="1"/>
          </p:cNvSpPr>
          <p:nvPr>
            <p:ph type="title"/>
          </p:nvPr>
        </p:nvSpPr>
        <p:spPr/>
        <p:txBody>
          <a:bodyPr/>
          <a:lstStyle/>
          <a:p>
            <a:r>
              <a:rPr lang="en-US" dirty="0"/>
              <a:t>Two downsides of having excess digestion in the colon</a:t>
            </a:r>
          </a:p>
        </p:txBody>
      </p:sp>
      <p:sp>
        <p:nvSpPr>
          <p:cNvPr id="3" name="Content Placeholder 2">
            <a:extLst>
              <a:ext uri="{FF2B5EF4-FFF2-40B4-BE49-F238E27FC236}">
                <a16:creationId xmlns:a16="http://schemas.microsoft.com/office/drawing/2014/main" id="{EEAE8E80-C511-7045-AD2D-BCF1E6C3401F}"/>
              </a:ext>
            </a:extLst>
          </p:cNvPr>
          <p:cNvSpPr>
            <a:spLocks noGrp="1"/>
          </p:cNvSpPr>
          <p:nvPr>
            <p:ph idx="1"/>
          </p:nvPr>
        </p:nvSpPr>
        <p:spPr/>
        <p:txBody>
          <a:bodyPr/>
          <a:lstStyle/>
          <a:p>
            <a:r>
              <a:rPr lang="en-US" dirty="0"/>
              <a:t>Solutes in the colon retain water</a:t>
            </a:r>
          </a:p>
          <a:p>
            <a:pPr lvl="1"/>
            <a:r>
              <a:rPr lang="en-US" dirty="0"/>
              <a:t>diarrhea</a:t>
            </a:r>
          </a:p>
          <a:p>
            <a:r>
              <a:rPr lang="en-US" dirty="0"/>
              <a:t>Microbes that produce excessive gas</a:t>
            </a:r>
          </a:p>
          <a:p>
            <a:pPr lvl="1"/>
            <a:r>
              <a:rPr lang="en-US" dirty="0"/>
              <a:t>flatulence</a:t>
            </a:r>
          </a:p>
        </p:txBody>
      </p:sp>
    </p:spTree>
    <p:extLst>
      <p:ext uri="{BB962C8B-B14F-4D97-AF65-F5344CB8AC3E}">
        <p14:creationId xmlns:p14="http://schemas.microsoft.com/office/powerpoint/2010/main" val="4050600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99C3-10AB-E942-8453-F129B51B08C0}"/>
              </a:ext>
            </a:extLst>
          </p:cNvPr>
          <p:cNvSpPr>
            <a:spLocks noGrp="1"/>
          </p:cNvSpPr>
          <p:nvPr>
            <p:ph type="title"/>
          </p:nvPr>
        </p:nvSpPr>
        <p:spPr/>
        <p:txBody>
          <a:bodyPr/>
          <a:lstStyle/>
          <a:p>
            <a:r>
              <a:rPr lang="en-US" dirty="0"/>
              <a:t>Microbes and flatulence</a:t>
            </a:r>
          </a:p>
        </p:txBody>
      </p:sp>
      <p:sp>
        <p:nvSpPr>
          <p:cNvPr id="3" name="Content Placeholder 2">
            <a:extLst>
              <a:ext uri="{FF2B5EF4-FFF2-40B4-BE49-F238E27FC236}">
                <a16:creationId xmlns:a16="http://schemas.microsoft.com/office/drawing/2014/main" id="{4ADC8CC5-22E3-2247-A21D-218E96829263}"/>
              </a:ext>
            </a:extLst>
          </p:cNvPr>
          <p:cNvSpPr>
            <a:spLocks noGrp="1"/>
          </p:cNvSpPr>
          <p:nvPr>
            <p:ph idx="1"/>
          </p:nvPr>
        </p:nvSpPr>
        <p:spPr>
          <a:xfrm>
            <a:off x="838200" y="1825625"/>
            <a:ext cx="7071360" cy="4351338"/>
          </a:xfrm>
        </p:spPr>
        <p:txBody>
          <a:bodyPr>
            <a:normAutofit/>
          </a:bodyPr>
          <a:lstStyle/>
          <a:p>
            <a:r>
              <a:rPr lang="en-US" dirty="0"/>
              <a:t>Endogenous gas </a:t>
            </a:r>
          </a:p>
          <a:p>
            <a:pPr lvl="1"/>
            <a:r>
              <a:rPr lang="en-US" dirty="0"/>
              <a:t>largely in colon, from fermentation of soluble fibers: </a:t>
            </a:r>
          </a:p>
          <a:p>
            <a:pPr lvl="1"/>
            <a:r>
              <a:rPr lang="en-US" b="1" dirty="0"/>
              <a:t>Raffinose</a:t>
            </a:r>
            <a:r>
              <a:rPr lang="en-US" dirty="0"/>
              <a:t>  (Gal-</a:t>
            </a:r>
            <a:r>
              <a:rPr lang="en-US" dirty="0" err="1"/>
              <a:t>Glu</a:t>
            </a:r>
            <a:r>
              <a:rPr lang="en-US" dirty="0"/>
              <a:t>-</a:t>
            </a:r>
            <a:r>
              <a:rPr lang="en-US" dirty="0" err="1"/>
              <a:t>Fru</a:t>
            </a:r>
            <a:r>
              <a:rPr lang="en-US" dirty="0"/>
              <a:t>)</a:t>
            </a:r>
          </a:p>
          <a:p>
            <a:pPr lvl="2"/>
            <a:r>
              <a:rPr lang="en-US" dirty="0"/>
              <a:t>Beans, cabbage, </a:t>
            </a:r>
            <a:r>
              <a:rPr lang="en-US" dirty="0" err="1"/>
              <a:t>brussel</a:t>
            </a:r>
            <a:r>
              <a:rPr lang="en-US" dirty="0"/>
              <a:t> sprouts, asparagus</a:t>
            </a:r>
          </a:p>
          <a:p>
            <a:pPr lvl="1"/>
            <a:r>
              <a:rPr lang="en-US" b="1" dirty="0" err="1"/>
              <a:t>Stachyose</a:t>
            </a:r>
            <a:r>
              <a:rPr lang="en-US" dirty="0"/>
              <a:t> (Gal-Gal-</a:t>
            </a:r>
            <a:r>
              <a:rPr lang="en-US" dirty="0" err="1"/>
              <a:t>Glu</a:t>
            </a:r>
            <a:r>
              <a:rPr lang="en-US" dirty="0"/>
              <a:t>-</a:t>
            </a:r>
            <a:r>
              <a:rPr lang="en-US" dirty="0" err="1"/>
              <a:t>Fru</a:t>
            </a:r>
            <a:r>
              <a:rPr lang="en-US" dirty="0"/>
              <a:t>)</a:t>
            </a:r>
          </a:p>
          <a:p>
            <a:pPr lvl="2"/>
            <a:r>
              <a:rPr lang="en-US" dirty="0"/>
              <a:t>Green beans, soybeans, beets, sweet potatoes</a:t>
            </a:r>
          </a:p>
          <a:p>
            <a:pPr lvl="1"/>
            <a:r>
              <a:rPr lang="en-US" b="1" dirty="0" err="1"/>
              <a:t>Verbascose</a:t>
            </a:r>
            <a:r>
              <a:rPr lang="en-US" dirty="0"/>
              <a:t> (Gal-Gal-Gal-</a:t>
            </a:r>
            <a:r>
              <a:rPr lang="en-US" dirty="0" err="1"/>
              <a:t>Glu</a:t>
            </a:r>
            <a:r>
              <a:rPr lang="en-US" dirty="0"/>
              <a:t>-</a:t>
            </a:r>
            <a:r>
              <a:rPr lang="en-US" dirty="0" err="1"/>
              <a:t>Fru</a:t>
            </a:r>
            <a:r>
              <a:rPr lang="en-US" dirty="0"/>
              <a:t>)</a:t>
            </a:r>
          </a:p>
          <a:p>
            <a:pPr lvl="2"/>
            <a:r>
              <a:rPr lang="en-US" dirty="0"/>
              <a:t>Legumes</a:t>
            </a:r>
          </a:p>
          <a:p>
            <a:pPr lvl="1"/>
            <a:r>
              <a:rPr lang="en-US" b="1" dirty="0"/>
              <a:t>Lactose</a:t>
            </a:r>
            <a:r>
              <a:rPr lang="en-US" dirty="0"/>
              <a:t> (Gal-</a:t>
            </a:r>
            <a:r>
              <a:rPr lang="en-US" dirty="0" err="1"/>
              <a:t>Glu</a:t>
            </a:r>
            <a:r>
              <a:rPr lang="en-US" dirty="0"/>
              <a:t>)</a:t>
            </a:r>
          </a:p>
          <a:p>
            <a:pPr lvl="2"/>
            <a:r>
              <a:rPr lang="en-US" dirty="0"/>
              <a:t>for those who are lactose intolerant)</a:t>
            </a:r>
          </a:p>
        </p:txBody>
      </p:sp>
      <p:sp>
        <p:nvSpPr>
          <p:cNvPr id="4" name="Rectangle 3">
            <a:extLst>
              <a:ext uri="{FF2B5EF4-FFF2-40B4-BE49-F238E27FC236}">
                <a16:creationId xmlns:a16="http://schemas.microsoft.com/office/drawing/2014/main" id="{D2D6C1DD-06E9-ED46-8E48-C1CD256170C5}"/>
              </a:ext>
            </a:extLst>
          </p:cNvPr>
          <p:cNvSpPr/>
          <p:nvPr/>
        </p:nvSpPr>
        <p:spPr>
          <a:xfrm>
            <a:off x="1280160" y="3002280"/>
            <a:ext cx="5745480" cy="222504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7033DE-24D0-DC45-884A-07410AA0BB28}"/>
              </a:ext>
            </a:extLst>
          </p:cNvPr>
          <p:cNvPicPr>
            <a:picLocks noChangeAspect="1"/>
          </p:cNvPicPr>
          <p:nvPr/>
        </p:nvPicPr>
        <p:blipFill>
          <a:blip r:embed="rId3"/>
          <a:stretch>
            <a:fillRect/>
          </a:stretch>
        </p:blipFill>
        <p:spPr>
          <a:xfrm>
            <a:off x="7355840" y="584200"/>
            <a:ext cx="4836160" cy="4836160"/>
          </a:xfrm>
          <a:prstGeom prst="rect">
            <a:avLst/>
          </a:prstGeom>
        </p:spPr>
      </p:pic>
      <p:sp>
        <p:nvSpPr>
          <p:cNvPr id="6" name="TextBox 5">
            <a:extLst>
              <a:ext uri="{FF2B5EF4-FFF2-40B4-BE49-F238E27FC236}">
                <a16:creationId xmlns:a16="http://schemas.microsoft.com/office/drawing/2014/main" id="{8E380613-E89F-0744-A583-7222A71D675B}"/>
              </a:ext>
            </a:extLst>
          </p:cNvPr>
          <p:cNvSpPr txBox="1"/>
          <p:nvPr/>
        </p:nvSpPr>
        <p:spPr>
          <a:xfrm>
            <a:off x="7025640" y="5775960"/>
            <a:ext cx="4602798" cy="369332"/>
          </a:xfrm>
          <a:prstGeom prst="rect">
            <a:avLst/>
          </a:prstGeom>
          <a:noFill/>
        </p:spPr>
        <p:txBody>
          <a:bodyPr wrap="none" rtlCol="0">
            <a:spAutoFit/>
          </a:bodyPr>
          <a:lstStyle/>
          <a:p>
            <a:r>
              <a:rPr lang="en-US" dirty="0"/>
              <a:t>Discuss </a:t>
            </a:r>
            <a:r>
              <a:rPr lang="en-US" b="1" dirty="0"/>
              <a:t>why</a:t>
            </a:r>
            <a:r>
              <a:rPr lang="en-US" dirty="0"/>
              <a:t> this would reduce gas formation?</a:t>
            </a:r>
          </a:p>
        </p:txBody>
      </p:sp>
    </p:spTree>
    <p:extLst>
      <p:ext uri="{BB962C8B-B14F-4D97-AF65-F5344CB8AC3E}">
        <p14:creationId xmlns:p14="http://schemas.microsoft.com/office/powerpoint/2010/main" val="69778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6CD-D90C-9444-A49F-DD4B387BFC0C}"/>
              </a:ext>
            </a:extLst>
          </p:cNvPr>
          <p:cNvSpPr>
            <a:spLocks noGrp="1"/>
          </p:cNvSpPr>
          <p:nvPr>
            <p:ph type="title"/>
          </p:nvPr>
        </p:nvSpPr>
        <p:spPr/>
        <p:txBody>
          <a:bodyPr/>
          <a:lstStyle/>
          <a:p>
            <a:r>
              <a:rPr lang="en-US" dirty="0"/>
              <a:t>Quiz Questions</a:t>
            </a:r>
          </a:p>
        </p:txBody>
      </p:sp>
      <p:sp>
        <p:nvSpPr>
          <p:cNvPr id="3" name="Content Placeholder 2">
            <a:extLst>
              <a:ext uri="{FF2B5EF4-FFF2-40B4-BE49-F238E27FC236}">
                <a16:creationId xmlns:a16="http://schemas.microsoft.com/office/drawing/2014/main" id="{C6F5FA8C-1963-E745-80A5-054DDC5F6E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0637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90D2-8981-C14B-9B6D-BAFA7F25C42F}"/>
              </a:ext>
            </a:extLst>
          </p:cNvPr>
          <p:cNvSpPr>
            <a:spLocks noGrp="1"/>
          </p:cNvSpPr>
          <p:nvPr>
            <p:ph type="title"/>
          </p:nvPr>
        </p:nvSpPr>
        <p:spPr/>
        <p:txBody>
          <a:bodyPr/>
          <a:lstStyle/>
          <a:p>
            <a:r>
              <a:rPr lang="en-US" dirty="0"/>
              <a:t>FODMAPS</a:t>
            </a:r>
          </a:p>
        </p:txBody>
      </p:sp>
      <p:sp>
        <p:nvSpPr>
          <p:cNvPr id="5" name="Content Placeholder 4">
            <a:extLst>
              <a:ext uri="{FF2B5EF4-FFF2-40B4-BE49-F238E27FC236}">
                <a16:creationId xmlns:a16="http://schemas.microsoft.com/office/drawing/2014/main" id="{84489719-A559-D44C-BF67-093274DE5988}"/>
              </a:ext>
            </a:extLst>
          </p:cNvPr>
          <p:cNvSpPr>
            <a:spLocks noGrp="1"/>
          </p:cNvSpPr>
          <p:nvPr>
            <p:ph idx="1"/>
          </p:nvPr>
        </p:nvSpPr>
        <p:spPr>
          <a:xfrm>
            <a:off x="838200" y="1825625"/>
            <a:ext cx="4556760" cy="4351338"/>
          </a:xfrm>
        </p:spPr>
        <p:txBody>
          <a:bodyPr>
            <a:normAutofit fontScale="92500" lnSpcReduction="20000"/>
          </a:bodyPr>
          <a:lstStyle/>
          <a:p>
            <a:r>
              <a:rPr lang="en-US" b="1" dirty="0">
                <a:solidFill>
                  <a:srgbClr val="FF0000"/>
                </a:solidFill>
              </a:rPr>
              <a:t>F</a:t>
            </a:r>
            <a:r>
              <a:rPr lang="en-US" dirty="0"/>
              <a:t>ermentable </a:t>
            </a:r>
            <a:r>
              <a:rPr lang="en-US" b="1" dirty="0">
                <a:solidFill>
                  <a:srgbClr val="FF0000"/>
                </a:solidFill>
              </a:rPr>
              <a:t>O</a:t>
            </a:r>
            <a:r>
              <a:rPr lang="en-US" dirty="0"/>
              <a:t>ligosaccharides</a:t>
            </a:r>
          </a:p>
          <a:p>
            <a:pPr lvl="1"/>
            <a:r>
              <a:rPr lang="en-US" dirty="0" err="1"/>
              <a:t>Fructans</a:t>
            </a:r>
            <a:r>
              <a:rPr lang="en-US" dirty="0"/>
              <a:t> (like inulin or </a:t>
            </a:r>
            <a:r>
              <a:rPr lang="en-US" dirty="0" err="1"/>
              <a:t>levan</a:t>
            </a:r>
            <a:r>
              <a:rPr lang="en-US" dirty="0"/>
              <a:t>)</a:t>
            </a:r>
          </a:p>
          <a:p>
            <a:pPr lvl="2"/>
            <a:r>
              <a:rPr lang="en-US" dirty="0" err="1"/>
              <a:t>Polyfructose</a:t>
            </a:r>
            <a:r>
              <a:rPr lang="en-US" dirty="0"/>
              <a:t> with glucose at reducing end</a:t>
            </a:r>
          </a:p>
          <a:p>
            <a:pPr lvl="1"/>
            <a:r>
              <a:rPr lang="en-US" dirty="0" err="1"/>
              <a:t>Galactans</a:t>
            </a:r>
            <a:endParaRPr lang="en-US" dirty="0"/>
          </a:p>
          <a:p>
            <a:pPr lvl="2"/>
            <a:r>
              <a:rPr lang="en-US" dirty="0" err="1"/>
              <a:t>Polygalactose</a:t>
            </a:r>
            <a:endParaRPr lang="en-US" dirty="0"/>
          </a:p>
          <a:p>
            <a:r>
              <a:rPr lang="en-US" b="1" dirty="0">
                <a:solidFill>
                  <a:srgbClr val="FF0000"/>
                </a:solidFill>
              </a:rPr>
              <a:t>D</a:t>
            </a:r>
            <a:r>
              <a:rPr lang="en-US" dirty="0"/>
              <a:t>isaccharides</a:t>
            </a:r>
          </a:p>
          <a:p>
            <a:pPr lvl="1"/>
            <a:r>
              <a:rPr lang="en-US" dirty="0"/>
              <a:t>Mainly lactose</a:t>
            </a:r>
          </a:p>
          <a:p>
            <a:r>
              <a:rPr lang="en-US" b="1" dirty="0">
                <a:solidFill>
                  <a:srgbClr val="FF0000"/>
                </a:solidFill>
              </a:rPr>
              <a:t>M</a:t>
            </a:r>
            <a:r>
              <a:rPr lang="en-US" dirty="0"/>
              <a:t>onosaccharides </a:t>
            </a:r>
            <a:r>
              <a:rPr lang="en-US" dirty="0">
                <a:solidFill>
                  <a:srgbClr val="FF0000"/>
                </a:solidFill>
              </a:rPr>
              <a:t>a</a:t>
            </a:r>
            <a:r>
              <a:rPr lang="en-US" dirty="0"/>
              <a:t>nd</a:t>
            </a:r>
          </a:p>
          <a:p>
            <a:pPr lvl="1"/>
            <a:r>
              <a:rPr lang="en-US" dirty="0"/>
              <a:t>Mainly fructose</a:t>
            </a:r>
          </a:p>
          <a:p>
            <a:r>
              <a:rPr lang="en-US" b="1" dirty="0">
                <a:solidFill>
                  <a:srgbClr val="FF0000"/>
                </a:solidFill>
              </a:rPr>
              <a:t>P</a:t>
            </a:r>
            <a:r>
              <a:rPr lang="en-US" dirty="0"/>
              <a:t>olyols</a:t>
            </a:r>
          </a:p>
          <a:p>
            <a:pPr lvl="1"/>
            <a:r>
              <a:rPr lang="en-US" dirty="0"/>
              <a:t>Sorbitol, mannitol, polyols (some fruits and sweeteners)</a:t>
            </a:r>
          </a:p>
          <a:p>
            <a:endParaRPr lang="en-US" dirty="0"/>
          </a:p>
          <a:p>
            <a:endParaRPr lang="en-US" dirty="0"/>
          </a:p>
        </p:txBody>
      </p:sp>
      <p:pic>
        <p:nvPicPr>
          <p:cNvPr id="6" name="Picture 5">
            <a:extLst>
              <a:ext uri="{FF2B5EF4-FFF2-40B4-BE49-F238E27FC236}">
                <a16:creationId xmlns:a16="http://schemas.microsoft.com/office/drawing/2014/main" id="{B641C37F-A105-DA43-9EEB-1A97D027A77C}"/>
              </a:ext>
            </a:extLst>
          </p:cNvPr>
          <p:cNvPicPr>
            <a:picLocks noChangeAspect="1"/>
          </p:cNvPicPr>
          <p:nvPr/>
        </p:nvPicPr>
        <p:blipFill>
          <a:blip r:embed="rId2"/>
          <a:stretch>
            <a:fillRect/>
          </a:stretch>
        </p:blipFill>
        <p:spPr>
          <a:xfrm>
            <a:off x="6096000" y="2194561"/>
            <a:ext cx="2784525" cy="2301874"/>
          </a:xfrm>
          <a:prstGeom prst="rect">
            <a:avLst/>
          </a:prstGeom>
        </p:spPr>
      </p:pic>
      <p:sp>
        <p:nvSpPr>
          <p:cNvPr id="7" name="TextBox 6">
            <a:extLst>
              <a:ext uri="{FF2B5EF4-FFF2-40B4-BE49-F238E27FC236}">
                <a16:creationId xmlns:a16="http://schemas.microsoft.com/office/drawing/2014/main" id="{B33E6F63-7C66-074C-8C67-CAAC3779C403}"/>
              </a:ext>
            </a:extLst>
          </p:cNvPr>
          <p:cNvSpPr txBox="1"/>
          <p:nvPr/>
        </p:nvSpPr>
        <p:spPr>
          <a:xfrm>
            <a:off x="6621780" y="4496435"/>
            <a:ext cx="2240280" cy="1200329"/>
          </a:xfrm>
          <a:prstGeom prst="rect">
            <a:avLst/>
          </a:prstGeom>
          <a:noFill/>
        </p:spPr>
        <p:txBody>
          <a:bodyPr wrap="square" rtlCol="0">
            <a:spAutoFit/>
          </a:bodyPr>
          <a:lstStyle/>
          <a:p>
            <a:r>
              <a:rPr lang="en-US" b="1" dirty="0"/>
              <a:t>Inulin – a </a:t>
            </a:r>
            <a:r>
              <a:rPr lang="en-US" b="1" dirty="0" err="1"/>
              <a:t>Fructan</a:t>
            </a:r>
            <a:endParaRPr lang="en-US" b="1" dirty="0"/>
          </a:p>
          <a:p>
            <a:r>
              <a:rPr lang="en-US" dirty="0"/>
              <a:t>(</a:t>
            </a:r>
            <a:r>
              <a:rPr lang="en-US" dirty="0">
                <a:latin typeface="Symbol" pitchFamily="2" charset="2"/>
              </a:rPr>
              <a:t>b</a:t>
            </a:r>
            <a:r>
              <a:rPr lang="en-US" dirty="0"/>
              <a:t>-2,1-polyfructose, with a glucose at reducing end) </a:t>
            </a:r>
          </a:p>
        </p:txBody>
      </p:sp>
      <p:pic>
        <p:nvPicPr>
          <p:cNvPr id="9" name="Picture 8">
            <a:extLst>
              <a:ext uri="{FF2B5EF4-FFF2-40B4-BE49-F238E27FC236}">
                <a16:creationId xmlns:a16="http://schemas.microsoft.com/office/drawing/2014/main" id="{E083DAED-9296-ED41-8ACA-3E0599890D8E}"/>
              </a:ext>
            </a:extLst>
          </p:cNvPr>
          <p:cNvPicPr>
            <a:picLocks noChangeAspect="1"/>
          </p:cNvPicPr>
          <p:nvPr/>
        </p:nvPicPr>
        <p:blipFill>
          <a:blip r:embed="rId3"/>
          <a:stretch>
            <a:fillRect/>
          </a:stretch>
        </p:blipFill>
        <p:spPr>
          <a:xfrm>
            <a:off x="8412685" y="233362"/>
            <a:ext cx="3554525" cy="2083117"/>
          </a:xfrm>
          <a:prstGeom prst="rect">
            <a:avLst/>
          </a:prstGeom>
        </p:spPr>
      </p:pic>
      <p:sp>
        <p:nvSpPr>
          <p:cNvPr id="11" name="TextBox 10">
            <a:extLst>
              <a:ext uri="{FF2B5EF4-FFF2-40B4-BE49-F238E27FC236}">
                <a16:creationId xmlns:a16="http://schemas.microsoft.com/office/drawing/2014/main" id="{96FA8E11-210C-F644-AB53-BBC7EF397024}"/>
              </a:ext>
            </a:extLst>
          </p:cNvPr>
          <p:cNvSpPr txBox="1"/>
          <p:nvPr/>
        </p:nvSpPr>
        <p:spPr>
          <a:xfrm>
            <a:off x="9037320" y="2057400"/>
            <a:ext cx="1027204" cy="369332"/>
          </a:xfrm>
          <a:prstGeom prst="rect">
            <a:avLst/>
          </a:prstGeom>
          <a:noFill/>
        </p:spPr>
        <p:txBody>
          <a:bodyPr wrap="none" rtlCol="0">
            <a:spAutoFit/>
          </a:bodyPr>
          <a:lstStyle/>
          <a:p>
            <a:r>
              <a:rPr lang="en-US" b="1" dirty="0" err="1"/>
              <a:t>Galactan</a:t>
            </a:r>
            <a:endParaRPr lang="en-US" b="1" dirty="0"/>
          </a:p>
        </p:txBody>
      </p:sp>
    </p:spTree>
    <p:extLst>
      <p:ext uri="{BB962C8B-B14F-4D97-AF65-F5344CB8AC3E}">
        <p14:creationId xmlns:p14="http://schemas.microsoft.com/office/powerpoint/2010/main" val="4292146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9C92-E476-4143-B110-099F866A3057}"/>
              </a:ext>
            </a:extLst>
          </p:cNvPr>
          <p:cNvSpPr>
            <a:spLocks noGrp="1"/>
          </p:cNvSpPr>
          <p:nvPr>
            <p:ph type="title"/>
          </p:nvPr>
        </p:nvSpPr>
        <p:spPr/>
        <p:txBody>
          <a:bodyPr/>
          <a:lstStyle/>
          <a:p>
            <a:r>
              <a:rPr lang="en-US" dirty="0"/>
              <a:t>Low FODMAP Diets</a:t>
            </a:r>
          </a:p>
        </p:txBody>
      </p:sp>
      <p:sp>
        <p:nvSpPr>
          <p:cNvPr id="3" name="Content Placeholder 2">
            <a:extLst>
              <a:ext uri="{FF2B5EF4-FFF2-40B4-BE49-F238E27FC236}">
                <a16:creationId xmlns:a16="http://schemas.microsoft.com/office/drawing/2014/main" id="{8B597A19-4BE2-0446-9E4F-7EADE55F94E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40721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48BD-4CD7-7543-A6BF-48BE0C22D858}"/>
              </a:ext>
            </a:extLst>
          </p:cNvPr>
          <p:cNvSpPr>
            <a:spLocks noGrp="1"/>
          </p:cNvSpPr>
          <p:nvPr>
            <p:ph type="title"/>
          </p:nvPr>
        </p:nvSpPr>
        <p:spPr/>
        <p:txBody>
          <a:bodyPr/>
          <a:lstStyle/>
          <a:p>
            <a:r>
              <a:rPr lang="en-US" dirty="0"/>
              <a:t>Microbes and Development of the GI System</a:t>
            </a:r>
          </a:p>
        </p:txBody>
      </p:sp>
      <p:sp>
        <p:nvSpPr>
          <p:cNvPr id="3" name="Content Placeholder 2">
            <a:extLst>
              <a:ext uri="{FF2B5EF4-FFF2-40B4-BE49-F238E27FC236}">
                <a16:creationId xmlns:a16="http://schemas.microsoft.com/office/drawing/2014/main" id="{362E4728-AD81-3849-8D9E-480E50AF8A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2956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1E49-CE16-FC4B-9C43-F70B4451DDB1}"/>
              </a:ext>
            </a:extLst>
          </p:cNvPr>
          <p:cNvSpPr>
            <a:spLocks noGrp="1"/>
          </p:cNvSpPr>
          <p:nvPr>
            <p:ph type="title"/>
          </p:nvPr>
        </p:nvSpPr>
        <p:spPr/>
        <p:txBody>
          <a:bodyPr/>
          <a:lstStyle/>
          <a:p>
            <a:r>
              <a:rPr lang="en-US" dirty="0"/>
              <a:t>Human Milk Oligosaccharides</a:t>
            </a:r>
          </a:p>
        </p:txBody>
      </p:sp>
      <p:sp>
        <p:nvSpPr>
          <p:cNvPr id="6" name="Content Placeholder 5">
            <a:extLst>
              <a:ext uri="{FF2B5EF4-FFF2-40B4-BE49-F238E27FC236}">
                <a16:creationId xmlns:a16="http://schemas.microsoft.com/office/drawing/2014/main" id="{C9BF9D7E-377D-E64D-8E21-E3EF0027EA3F}"/>
              </a:ext>
            </a:extLst>
          </p:cNvPr>
          <p:cNvSpPr>
            <a:spLocks noGrp="1"/>
          </p:cNvSpPr>
          <p:nvPr>
            <p:ph idx="1"/>
          </p:nvPr>
        </p:nvSpPr>
        <p:spPr>
          <a:xfrm>
            <a:off x="6477000" y="1773397"/>
            <a:ext cx="5547360" cy="4351338"/>
          </a:xfrm>
        </p:spPr>
        <p:txBody>
          <a:bodyPr/>
          <a:lstStyle/>
          <a:p>
            <a:r>
              <a:rPr lang="en-US" dirty="0"/>
              <a:t>Often our first probiotics</a:t>
            </a:r>
          </a:p>
          <a:p>
            <a:r>
              <a:rPr lang="en-US" dirty="0"/>
              <a:t>Promotes growth of particular bacterial species that can metabolize these carbohydrates</a:t>
            </a:r>
          </a:p>
        </p:txBody>
      </p:sp>
      <p:sp>
        <p:nvSpPr>
          <p:cNvPr id="5" name="TextBox 4">
            <a:extLst>
              <a:ext uri="{FF2B5EF4-FFF2-40B4-BE49-F238E27FC236}">
                <a16:creationId xmlns:a16="http://schemas.microsoft.com/office/drawing/2014/main" id="{5148FC52-5BB4-2A4C-B050-DCF5F4CE925C}"/>
              </a:ext>
            </a:extLst>
          </p:cNvPr>
          <p:cNvSpPr txBox="1"/>
          <p:nvPr/>
        </p:nvSpPr>
        <p:spPr>
          <a:xfrm>
            <a:off x="2042160" y="5547360"/>
            <a:ext cx="1954831" cy="369332"/>
          </a:xfrm>
          <a:prstGeom prst="rect">
            <a:avLst/>
          </a:prstGeom>
          <a:noFill/>
        </p:spPr>
        <p:txBody>
          <a:bodyPr wrap="none" rtlCol="0">
            <a:spAutoFit/>
          </a:bodyPr>
          <a:lstStyle/>
          <a:p>
            <a:r>
              <a:rPr lang="en-US" dirty="0"/>
              <a:t>Lactose at one end</a:t>
            </a:r>
          </a:p>
        </p:txBody>
      </p:sp>
      <p:pic>
        <p:nvPicPr>
          <p:cNvPr id="7" name="Picture 6">
            <a:extLst>
              <a:ext uri="{FF2B5EF4-FFF2-40B4-BE49-F238E27FC236}">
                <a16:creationId xmlns:a16="http://schemas.microsoft.com/office/drawing/2014/main" id="{E80016CA-1090-B649-B82C-B2404844D2C6}"/>
              </a:ext>
            </a:extLst>
          </p:cNvPr>
          <p:cNvPicPr>
            <a:picLocks noChangeAspect="1"/>
          </p:cNvPicPr>
          <p:nvPr/>
        </p:nvPicPr>
        <p:blipFill>
          <a:blip r:embed="rId2"/>
          <a:stretch>
            <a:fillRect/>
          </a:stretch>
        </p:blipFill>
        <p:spPr>
          <a:xfrm>
            <a:off x="193040" y="1773397"/>
            <a:ext cx="5613400" cy="3505200"/>
          </a:xfrm>
          <a:prstGeom prst="rect">
            <a:avLst/>
          </a:prstGeom>
        </p:spPr>
      </p:pic>
    </p:spTree>
    <p:extLst>
      <p:ext uri="{BB962C8B-B14F-4D97-AF65-F5344CB8AC3E}">
        <p14:creationId xmlns:p14="http://schemas.microsoft.com/office/powerpoint/2010/main" val="791846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70FF-F43F-9D4C-BF91-9AE3328B123F}"/>
              </a:ext>
            </a:extLst>
          </p:cNvPr>
          <p:cNvSpPr>
            <a:spLocks noGrp="1"/>
          </p:cNvSpPr>
          <p:nvPr>
            <p:ph type="title"/>
          </p:nvPr>
        </p:nvSpPr>
        <p:spPr/>
        <p:txBody>
          <a:bodyPr/>
          <a:lstStyle/>
          <a:p>
            <a:r>
              <a:rPr lang="en-US"/>
              <a:t>Should Public Policy Encourage Breastfeeding?</a:t>
            </a:r>
            <a:endParaRPr lang="en-US" dirty="0"/>
          </a:p>
        </p:txBody>
      </p:sp>
      <p:sp>
        <p:nvSpPr>
          <p:cNvPr id="6" name="Text Placeholder 5">
            <a:extLst>
              <a:ext uri="{FF2B5EF4-FFF2-40B4-BE49-F238E27FC236}">
                <a16:creationId xmlns:a16="http://schemas.microsoft.com/office/drawing/2014/main" id="{64CDE54B-EA07-3D49-AA4F-A1CECEA2BDC4}"/>
              </a:ext>
            </a:extLst>
          </p:cNvPr>
          <p:cNvSpPr>
            <a:spLocks noGrp="1"/>
          </p:cNvSpPr>
          <p:nvPr>
            <p:ph type="body" idx="1"/>
          </p:nvPr>
        </p:nvSpPr>
        <p:spPr/>
        <p:txBody>
          <a:bodyPr/>
          <a:lstStyle/>
          <a:p>
            <a:r>
              <a:rPr lang="en-US" dirty="0"/>
              <a:t>Positive Benefits</a:t>
            </a:r>
          </a:p>
        </p:txBody>
      </p:sp>
      <p:sp>
        <p:nvSpPr>
          <p:cNvPr id="7" name="Content Placeholder 6">
            <a:extLst>
              <a:ext uri="{FF2B5EF4-FFF2-40B4-BE49-F238E27FC236}">
                <a16:creationId xmlns:a16="http://schemas.microsoft.com/office/drawing/2014/main" id="{926A784E-FBF1-574C-809F-6532651798D6}"/>
              </a:ext>
            </a:extLst>
          </p:cNvPr>
          <p:cNvSpPr>
            <a:spLocks noGrp="1"/>
          </p:cNvSpPr>
          <p:nvPr>
            <p:ph sz="half" idx="2"/>
          </p:nvPr>
        </p:nvSpPr>
        <p:spPr/>
        <p:txBody>
          <a:bodyPr/>
          <a:lstStyle/>
          <a:p>
            <a:r>
              <a:rPr lang="en-US" dirty="0"/>
              <a:t>Nutrients not present not in formula or milk</a:t>
            </a:r>
          </a:p>
          <a:p>
            <a:r>
              <a:rPr lang="en-US" dirty="0"/>
              <a:t>Psychological bonding</a:t>
            </a:r>
          </a:p>
          <a:p>
            <a:r>
              <a:rPr lang="en-US" dirty="0"/>
              <a:t>Convenient and inexpensive</a:t>
            </a:r>
          </a:p>
          <a:p>
            <a:r>
              <a:rPr lang="en-US" dirty="0"/>
              <a:t>Sterile source of liquids (important for developing countries)</a:t>
            </a:r>
          </a:p>
        </p:txBody>
      </p:sp>
      <p:sp>
        <p:nvSpPr>
          <p:cNvPr id="8" name="Text Placeholder 7">
            <a:extLst>
              <a:ext uri="{FF2B5EF4-FFF2-40B4-BE49-F238E27FC236}">
                <a16:creationId xmlns:a16="http://schemas.microsoft.com/office/drawing/2014/main" id="{D8C3F5E2-FB4C-E64F-A3B1-E715E681FB3B}"/>
              </a:ext>
            </a:extLst>
          </p:cNvPr>
          <p:cNvSpPr>
            <a:spLocks noGrp="1"/>
          </p:cNvSpPr>
          <p:nvPr>
            <p:ph type="body" sz="quarter" idx="3"/>
          </p:nvPr>
        </p:nvSpPr>
        <p:spPr/>
        <p:txBody>
          <a:bodyPr/>
          <a:lstStyle/>
          <a:p>
            <a:r>
              <a:rPr lang="en-US" dirty="0"/>
              <a:t>Negative Consequences</a:t>
            </a:r>
          </a:p>
        </p:txBody>
      </p:sp>
      <p:sp>
        <p:nvSpPr>
          <p:cNvPr id="9" name="Content Placeholder 8">
            <a:extLst>
              <a:ext uri="{FF2B5EF4-FFF2-40B4-BE49-F238E27FC236}">
                <a16:creationId xmlns:a16="http://schemas.microsoft.com/office/drawing/2014/main" id="{99B700AA-08B8-3749-B433-7A8B635E5F42}"/>
              </a:ext>
            </a:extLst>
          </p:cNvPr>
          <p:cNvSpPr>
            <a:spLocks noGrp="1"/>
          </p:cNvSpPr>
          <p:nvPr>
            <p:ph sz="quarter" idx="4"/>
          </p:nvPr>
        </p:nvSpPr>
        <p:spPr/>
        <p:txBody>
          <a:bodyPr/>
          <a:lstStyle/>
          <a:p>
            <a:r>
              <a:rPr lang="en-US" dirty="0"/>
              <a:t>Can be inconvenient, requires lifestyle modifications</a:t>
            </a:r>
          </a:p>
          <a:p>
            <a:r>
              <a:rPr lang="en-US" dirty="0"/>
              <a:t>Can be painful</a:t>
            </a:r>
          </a:p>
          <a:p>
            <a:r>
              <a:rPr lang="en-US" dirty="0"/>
              <a:t>Stressful especially at beginning</a:t>
            </a:r>
          </a:p>
          <a:p>
            <a:r>
              <a:rPr lang="en-US" dirty="0"/>
              <a:t>Partner cannot breastfeed</a:t>
            </a:r>
          </a:p>
          <a:p>
            <a:endParaRPr lang="en-US" dirty="0"/>
          </a:p>
        </p:txBody>
      </p:sp>
    </p:spTree>
    <p:extLst>
      <p:ext uri="{BB962C8B-B14F-4D97-AF65-F5344CB8AC3E}">
        <p14:creationId xmlns:p14="http://schemas.microsoft.com/office/powerpoint/2010/main" val="3979069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1B4-3489-5247-B26D-79F1A7A1C6E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A2BD823-7359-0D49-9B76-A7C8FB281AD0}"/>
              </a:ext>
            </a:extLst>
          </p:cNvPr>
          <p:cNvSpPr>
            <a:spLocks noGrp="1"/>
          </p:cNvSpPr>
          <p:nvPr>
            <p:ph idx="1"/>
          </p:nvPr>
        </p:nvSpPr>
        <p:spPr/>
        <p:txBody>
          <a:bodyPr>
            <a:normAutofit fontScale="70000" lnSpcReduction="20000"/>
          </a:bodyPr>
          <a:lstStyle/>
          <a:p>
            <a:r>
              <a:rPr lang="en-US" dirty="0"/>
              <a:t>Describe the commensurable relationship between humans and microbes, including major location-dependent microbiomes on the human body.</a:t>
            </a:r>
          </a:p>
          <a:p>
            <a:r>
              <a:rPr lang="en-US" dirty="0"/>
              <a:t>Evaluate the stability and malleability of the microbiome, in relationship to genetic or life-course dependent changes.</a:t>
            </a:r>
          </a:p>
          <a:p>
            <a:r>
              <a:rPr lang="en-US" dirty="0"/>
              <a:t>Consider the environmental factors that shape the gut microbial niche, and how that affects the kinds of bacterial species that flourish.  Use this information to predict how bacteria species may be altered by diet.</a:t>
            </a:r>
          </a:p>
          <a:p>
            <a:r>
              <a:rPr lang="en-US" dirty="0"/>
              <a:t>Evaluate the role of fiber in providing fuel to the microbiome.  Using the physical properties of polysaccharides in fiber, explain why these nutrients are particularly important for microbial function.</a:t>
            </a:r>
          </a:p>
          <a:p>
            <a:r>
              <a:rPr lang="en-US" dirty="0"/>
              <a:t>Explain the methods by which the microbiome is assessed, including the strengths and weaknesses of each methodology.</a:t>
            </a:r>
          </a:p>
          <a:p>
            <a:r>
              <a:rPr lang="en-US" dirty="0"/>
              <a:t>Describe the relationship between the gut microbiome and the immune system.</a:t>
            </a:r>
          </a:p>
          <a:p>
            <a:r>
              <a:rPr lang="en-US" dirty="0"/>
              <a:t>Compare descriptive and interventional studies of microbiota-disease relationships and use this information to consider the strength of the relationship.</a:t>
            </a:r>
          </a:p>
        </p:txBody>
      </p:sp>
    </p:spTree>
    <p:extLst>
      <p:ext uri="{BB962C8B-B14F-4D97-AF65-F5344CB8AC3E}">
        <p14:creationId xmlns:p14="http://schemas.microsoft.com/office/powerpoint/2010/main" val="2926162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1B4-3489-5247-B26D-79F1A7A1C6E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A2BD823-7359-0D49-9B76-A7C8FB281AD0}"/>
              </a:ext>
            </a:extLst>
          </p:cNvPr>
          <p:cNvSpPr>
            <a:spLocks noGrp="1"/>
          </p:cNvSpPr>
          <p:nvPr>
            <p:ph idx="1"/>
          </p:nvPr>
        </p:nvSpPr>
        <p:spPr/>
        <p:txBody>
          <a:bodyPr>
            <a:normAutofit fontScale="70000" lnSpcReduction="20000"/>
          </a:bodyPr>
          <a:lstStyle/>
          <a:p>
            <a:r>
              <a:rPr lang="en-US" dirty="0"/>
              <a:t>Describe the commensurable relationship between humans and microbes, including major location-dependent microbiomes on the human body.</a:t>
            </a:r>
          </a:p>
          <a:p>
            <a:r>
              <a:rPr lang="en-US" dirty="0"/>
              <a:t>Evaluate the stability and malleability of the microbiome, in relationship to genetic or life-course dependent changes.</a:t>
            </a:r>
          </a:p>
          <a:p>
            <a:r>
              <a:rPr lang="en-US" dirty="0"/>
              <a:t>Consider the environmental factors that shape the gut microbial niche, and how that affects the kinds of bacterial species that flourish.  Use this information to predict how bacteria species may be altered by diet.</a:t>
            </a:r>
          </a:p>
          <a:p>
            <a:r>
              <a:rPr lang="en-US" dirty="0"/>
              <a:t>Evaluate the role of fiber in providing fuel to the microbiome.  Using the physical properties of polysaccharides in fiber, explain why these nutrients are particularly important for microbial function.</a:t>
            </a:r>
          </a:p>
          <a:p>
            <a:r>
              <a:rPr lang="en-US" dirty="0"/>
              <a:t>Explain the methods by which the microbiome is assessed, including the strengths and weaknesses of each methodology.</a:t>
            </a:r>
          </a:p>
          <a:p>
            <a:r>
              <a:rPr lang="en-US" dirty="0"/>
              <a:t>Describe the relationship between the gut microbiome and the immune system.</a:t>
            </a:r>
          </a:p>
          <a:p>
            <a:r>
              <a:rPr lang="en-US" dirty="0"/>
              <a:t>Compare descriptive and interventional studies of microbiota-disease relationships and use this information to consider the strength of the relationship.</a:t>
            </a:r>
          </a:p>
        </p:txBody>
      </p:sp>
    </p:spTree>
    <p:extLst>
      <p:ext uri="{BB962C8B-B14F-4D97-AF65-F5344CB8AC3E}">
        <p14:creationId xmlns:p14="http://schemas.microsoft.com/office/powerpoint/2010/main" val="4201748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1D86-21F9-894C-A348-885EBA7E01EA}"/>
              </a:ext>
            </a:extLst>
          </p:cNvPr>
          <p:cNvSpPr>
            <a:spLocks noGrp="1"/>
          </p:cNvSpPr>
          <p:nvPr>
            <p:ph type="title"/>
          </p:nvPr>
        </p:nvSpPr>
        <p:spPr/>
        <p:txBody>
          <a:bodyPr/>
          <a:lstStyle/>
          <a:p>
            <a:r>
              <a:rPr lang="en-US" dirty="0"/>
              <a:t>Introductory Video</a:t>
            </a:r>
          </a:p>
        </p:txBody>
      </p:sp>
      <p:sp>
        <p:nvSpPr>
          <p:cNvPr id="3" name="Content Placeholder 2">
            <a:extLst>
              <a:ext uri="{FF2B5EF4-FFF2-40B4-BE49-F238E27FC236}">
                <a16:creationId xmlns:a16="http://schemas.microsoft.com/office/drawing/2014/main" id="{E3B81072-C5EC-424E-82F5-321974234E7A}"/>
              </a:ext>
            </a:extLst>
          </p:cNvPr>
          <p:cNvSpPr>
            <a:spLocks noGrp="1"/>
          </p:cNvSpPr>
          <p:nvPr>
            <p:ph idx="1"/>
          </p:nvPr>
        </p:nvSpPr>
        <p:spPr/>
        <p:txBody>
          <a:bodyPr/>
          <a:lstStyle/>
          <a:p>
            <a:pPr marL="0" indent="0">
              <a:buNone/>
            </a:pPr>
            <a:r>
              <a:rPr lang="en-US" dirty="0">
                <a:hlinkClick r:id="rId2"/>
              </a:rPr>
              <a:t>https://</a:t>
            </a:r>
            <a:r>
              <a:rPr lang="en-US" dirty="0" err="1">
                <a:hlinkClick r:id="rId2"/>
              </a:rPr>
              <a:t>www.ted.com</a:t>
            </a:r>
            <a:r>
              <a:rPr lang="en-US" dirty="0">
                <a:hlinkClick r:id="rId2"/>
              </a:rPr>
              <a:t>/talks/</a:t>
            </a:r>
            <a:r>
              <a:rPr lang="en-US" dirty="0" err="1">
                <a:hlinkClick r:id="rId2"/>
              </a:rPr>
              <a:t>rob_knight_how_our_microbes_make_us_who_we_are</a:t>
            </a:r>
            <a:endParaRPr lang="en-US" dirty="0"/>
          </a:p>
        </p:txBody>
      </p:sp>
    </p:spTree>
    <p:extLst>
      <p:ext uri="{BB962C8B-B14F-4D97-AF65-F5344CB8AC3E}">
        <p14:creationId xmlns:p14="http://schemas.microsoft.com/office/powerpoint/2010/main" val="1034810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AB2D-BBE5-0040-9DCC-B653B4451B19}"/>
              </a:ext>
            </a:extLst>
          </p:cNvPr>
          <p:cNvSpPr>
            <a:spLocks noGrp="1"/>
          </p:cNvSpPr>
          <p:nvPr>
            <p:ph type="title"/>
          </p:nvPr>
        </p:nvSpPr>
        <p:spPr/>
        <p:txBody>
          <a:bodyPr/>
          <a:lstStyle/>
          <a:p>
            <a:r>
              <a:rPr lang="en-US" dirty="0"/>
              <a:t>Where are the microbiota on the human body</a:t>
            </a:r>
          </a:p>
        </p:txBody>
      </p:sp>
      <p:pic>
        <p:nvPicPr>
          <p:cNvPr id="5" name="Content Placeholder 4">
            <a:extLst>
              <a:ext uri="{FF2B5EF4-FFF2-40B4-BE49-F238E27FC236}">
                <a16:creationId xmlns:a16="http://schemas.microsoft.com/office/drawing/2014/main" id="{FF3D60C1-85C8-444D-9F66-65CA0F1F1CF2}"/>
              </a:ext>
            </a:extLst>
          </p:cNvPr>
          <p:cNvPicPr>
            <a:picLocks noGrp="1" noChangeAspect="1"/>
          </p:cNvPicPr>
          <p:nvPr>
            <p:ph idx="1"/>
          </p:nvPr>
        </p:nvPicPr>
        <p:blipFill rotWithShape="1">
          <a:blip r:embed="rId2"/>
          <a:srcRect t="34083"/>
          <a:stretch/>
        </p:blipFill>
        <p:spPr>
          <a:xfrm>
            <a:off x="2309275" y="1155031"/>
            <a:ext cx="6685418" cy="5702969"/>
          </a:xfrm>
        </p:spPr>
      </p:pic>
    </p:spTree>
    <p:extLst>
      <p:ext uri="{BB962C8B-B14F-4D97-AF65-F5344CB8AC3E}">
        <p14:creationId xmlns:p14="http://schemas.microsoft.com/office/powerpoint/2010/main" val="2906428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2D90-3022-A74C-B818-73B9A26BFAED}"/>
              </a:ext>
            </a:extLst>
          </p:cNvPr>
          <p:cNvSpPr>
            <a:spLocks noGrp="1"/>
          </p:cNvSpPr>
          <p:nvPr>
            <p:ph type="title"/>
          </p:nvPr>
        </p:nvSpPr>
        <p:spPr/>
        <p:txBody>
          <a:bodyPr/>
          <a:lstStyle/>
          <a:p>
            <a:r>
              <a:rPr lang="en-US" dirty="0"/>
              <a:t>The Gut Microbiome</a:t>
            </a:r>
          </a:p>
        </p:txBody>
      </p:sp>
      <p:pic>
        <p:nvPicPr>
          <p:cNvPr id="4" name="Picture 3">
            <a:extLst>
              <a:ext uri="{FF2B5EF4-FFF2-40B4-BE49-F238E27FC236}">
                <a16:creationId xmlns:a16="http://schemas.microsoft.com/office/drawing/2014/main" id="{890D0C65-2C93-9649-AC0C-C9F346B296B4}"/>
              </a:ext>
            </a:extLst>
          </p:cNvPr>
          <p:cNvPicPr>
            <a:picLocks noChangeAspect="1"/>
          </p:cNvPicPr>
          <p:nvPr/>
        </p:nvPicPr>
        <p:blipFill>
          <a:blip r:embed="rId2"/>
          <a:stretch>
            <a:fillRect/>
          </a:stretch>
        </p:blipFill>
        <p:spPr>
          <a:xfrm>
            <a:off x="1292068" y="1526041"/>
            <a:ext cx="4502465" cy="4945097"/>
          </a:xfrm>
          <a:prstGeom prst="rect">
            <a:avLst/>
          </a:prstGeom>
        </p:spPr>
      </p:pic>
      <p:sp>
        <p:nvSpPr>
          <p:cNvPr id="5" name="TextBox 4">
            <a:extLst>
              <a:ext uri="{FF2B5EF4-FFF2-40B4-BE49-F238E27FC236}">
                <a16:creationId xmlns:a16="http://schemas.microsoft.com/office/drawing/2014/main" id="{C37F40D9-942F-DF44-B805-C654DEF1EA63}"/>
              </a:ext>
            </a:extLst>
          </p:cNvPr>
          <p:cNvSpPr txBox="1"/>
          <p:nvPr/>
        </p:nvSpPr>
        <p:spPr>
          <a:xfrm>
            <a:off x="6431280" y="1526041"/>
            <a:ext cx="4922520" cy="4832092"/>
          </a:xfrm>
          <a:prstGeom prst="rect">
            <a:avLst/>
          </a:prstGeom>
          <a:noFill/>
        </p:spPr>
        <p:txBody>
          <a:bodyPr wrap="square" rtlCol="0">
            <a:spAutoFit/>
          </a:bodyPr>
          <a:lstStyle/>
          <a:p>
            <a:r>
              <a:rPr lang="en-US" sz="2800" b="1" u="sng" dirty="0"/>
              <a:t>Activity</a:t>
            </a:r>
          </a:p>
          <a:p>
            <a:pPr marL="285750" indent="-285750">
              <a:buFont typeface="Arial" panose="020B0604020202020204" pitchFamily="34" charset="0"/>
              <a:buChar char="•"/>
            </a:pPr>
            <a:r>
              <a:rPr lang="en-US" sz="2800" dirty="0"/>
              <a:t>Consider the environment where the highest bacterial load exists</a:t>
            </a:r>
          </a:p>
          <a:p>
            <a:pPr marL="285750" indent="-285750">
              <a:buFont typeface="Arial" panose="020B0604020202020204" pitchFamily="34" charset="0"/>
              <a:buChar char="•"/>
            </a:pPr>
            <a:r>
              <a:rPr lang="en-US" sz="2800" dirty="0"/>
              <a:t>Are these bacteria likely to be aerobic or anaerobic</a:t>
            </a:r>
          </a:p>
          <a:p>
            <a:pPr marL="285750" indent="-285750">
              <a:buFont typeface="Arial" panose="020B0604020202020204" pitchFamily="34" charset="0"/>
              <a:buChar char="•"/>
            </a:pPr>
            <a:r>
              <a:rPr lang="en-US" sz="2800" dirty="0"/>
              <a:t>What sources of food are present?</a:t>
            </a:r>
          </a:p>
          <a:p>
            <a:pPr marL="285750" indent="-285750">
              <a:buFont typeface="Arial" panose="020B0604020202020204" pitchFamily="34" charset="0"/>
              <a:buChar char="•"/>
            </a:pPr>
            <a:r>
              <a:rPr lang="en-US" sz="2800" dirty="0"/>
              <a:t>Predict how some change in diet might affect the kinds of bacteria present</a:t>
            </a:r>
          </a:p>
        </p:txBody>
      </p:sp>
    </p:spTree>
    <p:extLst>
      <p:ext uri="{BB962C8B-B14F-4D97-AF65-F5344CB8AC3E}">
        <p14:creationId xmlns:p14="http://schemas.microsoft.com/office/powerpoint/2010/main" val="7781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AEB93-7A0E-F646-A101-8B27C4709895}"/>
              </a:ext>
            </a:extLst>
          </p:cNvPr>
          <p:cNvSpPr>
            <a:spLocks noGrp="1"/>
          </p:cNvSpPr>
          <p:nvPr>
            <p:ph type="title"/>
          </p:nvPr>
        </p:nvSpPr>
        <p:spPr/>
        <p:txBody>
          <a:bodyPr/>
          <a:lstStyle/>
          <a:p>
            <a:r>
              <a:rPr lang="en-US" dirty="0"/>
              <a:t>How do we assess the microbiome</a:t>
            </a:r>
          </a:p>
        </p:txBody>
      </p:sp>
      <p:sp>
        <p:nvSpPr>
          <p:cNvPr id="3" name="Content Placeholder 2">
            <a:extLst>
              <a:ext uri="{FF2B5EF4-FFF2-40B4-BE49-F238E27FC236}">
                <a16:creationId xmlns:a16="http://schemas.microsoft.com/office/drawing/2014/main" id="{21D9AC8F-BB52-F54E-B6F5-22C3145FDA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29057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B6F6-7A13-354B-A5F0-3A0A99BE3450}"/>
              </a:ext>
            </a:extLst>
          </p:cNvPr>
          <p:cNvSpPr>
            <a:spLocks noGrp="1"/>
          </p:cNvSpPr>
          <p:nvPr>
            <p:ph type="title"/>
          </p:nvPr>
        </p:nvSpPr>
        <p:spPr/>
        <p:txBody>
          <a:bodyPr/>
          <a:lstStyle/>
          <a:p>
            <a:r>
              <a:rPr lang="en-US" dirty="0"/>
              <a:t>Factors that Modulate the Microbiome</a:t>
            </a:r>
          </a:p>
        </p:txBody>
      </p:sp>
      <p:sp>
        <p:nvSpPr>
          <p:cNvPr id="3" name="Content Placeholder 2">
            <a:extLst>
              <a:ext uri="{FF2B5EF4-FFF2-40B4-BE49-F238E27FC236}">
                <a16:creationId xmlns:a16="http://schemas.microsoft.com/office/drawing/2014/main" id="{0B3305EB-035D-144A-92D4-3393BAB1689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7106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11ED-5D99-E444-A32F-55599415ECDF}"/>
              </a:ext>
            </a:extLst>
          </p:cNvPr>
          <p:cNvSpPr>
            <a:spLocks noGrp="1"/>
          </p:cNvSpPr>
          <p:nvPr>
            <p:ph type="title"/>
          </p:nvPr>
        </p:nvSpPr>
        <p:spPr/>
        <p:txBody>
          <a:bodyPr/>
          <a:lstStyle/>
          <a:p>
            <a:r>
              <a:rPr lang="en-US" dirty="0"/>
              <a:t>How can we modify our gut microbial communities</a:t>
            </a:r>
          </a:p>
        </p:txBody>
      </p:sp>
      <p:sp>
        <p:nvSpPr>
          <p:cNvPr id="3" name="Content Placeholder 2">
            <a:extLst>
              <a:ext uri="{FF2B5EF4-FFF2-40B4-BE49-F238E27FC236}">
                <a16:creationId xmlns:a16="http://schemas.microsoft.com/office/drawing/2014/main" id="{F0254669-24C5-234A-885A-EDA24F849688}"/>
              </a:ext>
            </a:extLst>
          </p:cNvPr>
          <p:cNvSpPr>
            <a:spLocks noGrp="1"/>
          </p:cNvSpPr>
          <p:nvPr>
            <p:ph idx="1"/>
          </p:nvPr>
        </p:nvSpPr>
        <p:spPr>
          <a:xfrm>
            <a:off x="838200" y="1825625"/>
            <a:ext cx="5791200" cy="4351338"/>
          </a:xfrm>
        </p:spPr>
        <p:txBody>
          <a:bodyPr/>
          <a:lstStyle/>
          <a:p>
            <a:r>
              <a:rPr lang="en-US" dirty="0"/>
              <a:t>Prebiotics</a:t>
            </a:r>
          </a:p>
          <a:p>
            <a:pPr lvl="1"/>
            <a:r>
              <a:rPr lang="en-US" dirty="0"/>
              <a:t>Selectively fermented ingredient that changes microbial composition and/or activity</a:t>
            </a:r>
          </a:p>
          <a:p>
            <a:r>
              <a:rPr lang="en-US" dirty="0"/>
              <a:t>Probiotics</a:t>
            </a:r>
          </a:p>
          <a:p>
            <a:pPr lvl="1"/>
            <a:r>
              <a:rPr lang="en-US" dirty="0"/>
              <a:t>Live bacteria meant to colonize</a:t>
            </a:r>
          </a:p>
        </p:txBody>
      </p:sp>
    </p:spTree>
    <p:extLst>
      <p:ext uri="{BB962C8B-B14F-4D97-AF65-F5344CB8AC3E}">
        <p14:creationId xmlns:p14="http://schemas.microsoft.com/office/powerpoint/2010/main" val="2683012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855</Words>
  <Application>Microsoft Macintosh PowerPoint</Application>
  <PresentationFormat>Widescreen</PresentationFormat>
  <Paragraphs>101</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Symbol</vt:lpstr>
      <vt:lpstr>Office Theme</vt:lpstr>
      <vt:lpstr>Introduction to the Microbiome</vt:lpstr>
      <vt:lpstr>Quiz Questions</vt:lpstr>
      <vt:lpstr>Learning Objectives</vt:lpstr>
      <vt:lpstr>Introductory Video</vt:lpstr>
      <vt:lpstr>Where are the microbiota on the human body</vt:lpstr>
      <vt:lpstr>The Gut Microbiome</vt:lpstr>
      <vt:lpstr>How do we assess the microbiome</vt:lpstr>
      <vt:lpstr>Factors that Modulate the Microbiome</vt:lpstr>
      <vt:lpstr>How can we modify our gut microbial communities</vt:lpstr>
      <vt:lpstr>PowerPoint Presentation</vt:lpstr>
      <vt:lpstr>Key Roles of the Gut Microbiome</vt:lpstr>
      <vt:lpstr>Immune Function</vt:lpstr>
      <vt:lpstr>Microbiomes Differ in Lean and Obese Humans</vt:lpstr>
      <vt:lpstr>Can the gut microbiome modify energy extraction?</vt:lpstr>
      <vt:lpstr>What is the form of this energy?</vt:lpstr>
      <vt:lpstr>Microbial Effects on Volumetric Diets</vt:lpstr>
      <vt:lpstr>What can we digest, what can bacteria digest?</vt:lpstr>
      <vt:lpstr>Two downsides of having excess digestion in the colon</vt:lpstr>
      <vt:lpstr>Microbes and flatulence</vt:lpstr>
      <vt:lpstr>FODMAPS</vt:lpstr>
      <vt:lpstr>Low FODMAP Diets</vt:lpstr>
      <vt:lpstr>Microbes and Development of the GI System</vt:lpstr>
      <vt:lpstr>Human Milk Oligosaccharides</vt:lpstr>
      <vt:lpstr>Should Public Policy Encourage Breastfeeding?</vt:lpstr>
      <vt:lpstr>Learning Objectives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Microbiome</dc:title>
  <dc:creator>Dave Bridges</dc:creator>
  <cp:lastModifiedBy>Dave Bridges</cp:lastModifiedBy>
  <cp:revision>14</cp:revision>
  <dcterms:created xsi:type="dcterms:W3CDTF">2018-08-20T12:15:01Z</dcterms:created>
  <dcterms:modified xsi:type="dcterms:W3CDTF">2018-08-20T14:14:24Z</dcterms:modified>
</cp:coreProperties>
</file>